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60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257" r:id="rId25"/>
    <p:sldId id="258" r:id="rId26"/>
    <p:sldId id="259" r:id="rId27"/>
    <p:sldId id="260" r:id="rId28"/>
    <p:sldId id="261" r:id="rId29"/>
    <p:sldId id="262" r:id="rId30"/>
    <p:sldId id="266" r:id="rId31"/>
    <p:sldId id="267" r:id="rId32"/>
    <p:sldId id="268" r:id="rId33"/>
    <p:sldId id="269" r:id="rId34"/>
    <p:sldId id="278" r:id="rId35"/>
    <p:sldId id="279" r:id="rId36"/>
    <p:sldId id="270" r:id="rId37"/>
    <p:sldId id="263" r:id="rId38"/>
    <p:sldId id="264" r:id="rId39"/>
    <p:sldId id="265" r:id="rId40"/>
    <p:sldId id="291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80" r:id="rId49"/>
    <p:sldId id="281" r:id="rId50"/>
    <p:sldId id="282" r:id="rId51"/>
    <p:sldId id="283" r:id="rId52"/>
    <p:sldId id="284" r:id="rId53"/>
    <p:sldId id="285" r:id="rId54"/>
    <p:sldId id="290" r:id="rId55"/>
    <p:sldId id="286" r:id="rId56"/>
    <p:sldId id="287" r:id="rId57"/>
    <p:sldId id="288" r:id="rId58"/>
    <p:sldId id="289" r:id="rId59"/>
  </p:sldIdLst>
  <p:sldSz cx="9144000" cy="6858000" type="screen4x3"/>
  <p:notesSz cx="6858000" cy="931227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6BA79-A11A-4EF4-B92D-0665C6870253}" type="datetimeFigureOut">
              <a:rPr lang="en-US" smtClean="0"/>
              <a:pPr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86B81-0883-4F4C-901A-005C2311C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LOGO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3FBDFA-5D71-4313-8487-68187D7DE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64DEF-194B-43AC-8198-9094B42BE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F4D9-481D-4FD8-9322-C51E8842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2752-BB0D-467C-91A2-4B3794C35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1FB1-EA44-4CAC-BD50-9ACBF0342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EE66-4B34-4001-A6C4-E1C218C27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897E-4245-46F5-8284-58F899994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0D461-DE98-4268-B342-0E9ACC11C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6E2F9-5E97-4A5B-8A6F-722714E8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F8E4-6EBB-42C9-B11F-C9958D59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91869-CF16-47EE-BB4F-3BB24B5A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91FC-DB4C-4503-B95F-492B613B5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p:oleObj spid="_x0000_s1027" name="Image" r:id="rId15" imgW="13003175" imgH="2120635" progId="">
              <p:embed/>
            </p:oleObj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1541349-D6D3-4EED-90DE-CACB3CDA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h-TH" sz="8000" dirty="0" smtClean="0">
                <a:latin typeface="Browallia New" pitchFamily="34" charset="-34"/>
                <a:cs typeface="Browallia New" pitchFamily="34" charset="-34"/>
              </a:rPr>
              <a:t>วิดีโอ </a:t>
            </a:r>
            <a:r>
              <a:rPr lang="en-US" sz="8000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4800" dirty="0" err="1" smtClean="0"/>
              <a:t>Video</a:t>
            </a:r>
            <a:r>
              <a:rPr lang="th-TH" sz="4800" dirty="0" smtClean="0"/>
              <a:t> </a:t>
            </a:r>
            <a:r>
              <a:rPr lang="th-TH" sz="4800" dirty="0" err="1" smtClean="0"/>
              <a:t>Media</a:t>
            </a:r>
            <a:r>
              <a:rPr lang="en-US" sz="8000" dirty="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8000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071966"/>
            <a:ext cx="1924550" cy="2857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458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8. ข้อ</a:t>
            </a:r>
            <a:r>
              <a:rPr lang="th-TH" sz="3500" b="1" dirty="0"/>
              <a:t>ใด</a:t>
            </a:r>
            <a:r>
              <a:rPr lang="th-TH" sz="3500" b="1" dirty="0" smtClean="0"/>
              <a:t>กล่าว</a:t>
            </a:r>
            <a:r>
              <a:rPr lang="th-TH" sz="3500" b="1" u="sng" dirty="0" smtClean="0">
                <a:solidFill>
                  <a:srgbClr val="FF0000"/>
                </a:solidFill>
              </a:rPr>
              <a:t>ไม่ถูกต้อง </a:t>
            </a:r>
            <a:r>
              <a:rPr lang="th-TH" sz="3500" b="1" dirty="0" smtClean="0"/>
              <a:t>เกี่ยวกับ</a:t>
            </a:r>
            <a:r>
              <a:rPr lang="th-TH" sz="3500" b="1" dirty="0"/>
              <a:t>หลักการทำงานของกราฟิกแบบ </a:t>
            </a:r>
            <a:r>
              <a:rPr lang="en-US" sz="3500" b="1" dirty="0">
                <a:latin typeface="Angsana New" pitchFamily="18" charset="-34"/>
              </a:rPr>
              <a:t>Raster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752600" y="2057400"/>
            <a:ext cx="68405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/>
              <a:t>ก. ใช้สร้างภาพ แก้ไขและตกแต่งภาพ เหมาะกับ                    </a:t>
            </a:r>
            <a:r>
              <a:rPr lang="th-TH" sz="3200" b="1" dirty="0" smtClean="0"/>
              <a:t>การออกแบบภาพถ่ายสตูดิโอ</a:t>
            </a:r>
            <a:endParaRPr lang="th-TH" sz="3200" b="1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52600" y="3124200"/>
            <a:ext cx="66605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/>
              <a:t>ข. ภาพเกิดจากจุดสีสี่เหลี่ยมเล็ก ๆหลาย ๆ จุดมาเรียงต่อกันจนเกิดเป็นรูปภาพ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52600" y="4114800"/>
            <a:ext cx="54004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rgbClr val="FF0000"/>
                </a:solidFill>
              </a:rPr>
              <a:t>ค. ภาพเกิดจากการอ้างอิงความสัมพันธ์ทางคณิตศาสตร์หรือการคำนวณ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752600" y="5181600"/>
            <a:ext cx="53104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Angsana New" pitchFamily="18" charset="-34"/>
              </a:rPr>
              <a:t>ง. ภาพเกิดจากการยิงแสงของประจุไฟฟ้าไปยังแม่สี </a:t>
            </a:r>
            <a:r>
              <a:rPr lang="en-US" sz="3200" b="1" dirty="0">
                <a:latin typeface="Angsana New" pitchFamily="18" charset="-34"/>
              </a:rPr>
              <a:t>RGB </a:t>
            </a:r>
            <a:r>
              <a:rPr lang="th-TH" sz="3200" b="1" dirty="0">
                <a:latin typeface="Angsana New" pitchFamily="18" charset="-34"/>
              </a:rPr>
              <a:t>และเกิดเป็นภาพสีต่าง ๆ</a:t>
            </a:r>
          </a:p>
        </p:txBody>
      </p:sp>
      <p:sp>
        <p:nvSpPr>
          <p:cNvPr id="51207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6200" y="6012872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Next</a:t>
            </a:r>
            <a:endParaRPr lang="th-TH" dirty="0"/>
          </a:p>
        </p:txBody>
      </p:sp>
      <p:sp>
        <p:nvSpPr>
          <p:cNvPr id="51208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609600" y="6012873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Back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14400" y="1584325"/>
            <a:ext cx="7239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9. ภาพกราฟิก</a:t>
            </a:r>
            <a:r>
              <a:rPr lang="th-TH" sz="3500" b="1" dirty="0"/>
              <a:t>ที่ใช้กับคอมพิวเตอร์แบ่งออกเป็นกี่ประเภท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71599" y="2803525"/>
            <a:ext cx="3389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>
                <a:solidFill>
                  <a:srgbClr val="FF0000"/>
                </a:solidFill>
              </a:rPr>
              <a:t>ก. 2 ประเภท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495799" y="2803525"/>
            <a:ext cx="37172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ข. 3 ประเภท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371600" y="4098925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ค. 4 ประเภท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72000" y="4175125"/>
            <a:ext cx="3061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ง. 5 ประเภท</a:t>
            </a:r>
          </a:p>
        </p:txBody>
      </p:sp>
      <p:sp>
        <p:nvSpPr>
          <p:cNvPr id="50183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0184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458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3600" b="1" dirty="0" smtClean="0">
                <a:latin typeface="Angsana New" pitchFamily="18" charset="-34"/>
              </a:rPr>
              <a:t>10. </a:t>
            </a:r>
            <a:r>
              <a:rPr lang="th-TH" sz="3600" b="1" dirty="0" smtClean="0">
                <a:latin typeface="Angsana New" pitchFamily="18" charset="-34"/>
              </a:rPr>
              <a:t>ในการแสดงผลลัพธ์ของภาพผ่านทางอุปกรณ์จอภาพและเครื่องพิมพ์ โดยมีปัจจัยใดที่ทำให้การแสดงภาพบนอุปกรณ์ชนิดเดียวกันมีความแตกต่างกัน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ก.การจัดเก็บไฟล์ภาพ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ข.ความละเอียด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ค.ขนาดของจอภาพ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ง. ข้อ ข และ ค ถูก</a:t>
            </a:r>
          </a:p>
          <a:p>
            <a:pPr algn="thaiDist">
              <a:spcBef>
                <a:spcPct val="50000"/>
              </a:spcBef>
            </a:pPr>
            <a:endParaRPr lang="th-TH" sz="3600" b="1" dirty="0">
              <a:latin typeface="Angsana New" pitchFamily="18" charset="-34"/>
            </a:endParaRPr>
          </a:p>
        </p:txBody>
      </p:sp>
      <p:sp>
        <p:nvSpPr>
          <p:cNvPr id="4916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791200"/>
            <a:ext cx="838200" cy="533400"/>
          </a:xfrm>
          <a:prstGeom prst="actionButtonHom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891213" cy="839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เฉลยแบบทดสอบหลังเรียน</a:t>
            </a:r>
            <a:endParaRPr lang="th-TH" sz="3600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3013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5791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43014" name="Text Box 6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066800" y="57912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43015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57600" y="5791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/>
              <a:t>กลับสู่หน้าหลัก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1. แฟ้ม</a:t>
            </a:r>
            <a:r>
              <a:rPr lang="th-TH" sz="3500" b="1" dirty="0"/>
              <a:t>ภาพ</a:t>
            </a:r>
            <a:r>
              <a:rPr lang="th-TH" sz="3500" b="1" dirty="0" smtClean="0"/>
              <a:t>นามสกุล </a:t>
            </a:r>
            <a:r>
              <a:rPr lang="en-US" sz="3500" b="1" dirty="0" smtClean="0"/>
              <a:t>gif </a:t>
            </a:r>
            <a:r>
              <a:rPr lang="th-TH" sz="3500" b="1" dirty="0" smtClean="0"/>
              <a:t>เหมาะสมกับการนำไปใช้งานลักษณะใดดีที่สุด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งานสตูดิโอ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>
                <a:solidFill>
                  <a:srgbClr val="FF0000"/>
                </a:solidFill>
              </a:rPr>
              <a:t>ส่วนตัว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err="1" smtClean="0"/>
              <a:t>ออกแบบโล</a:t>
            </a:r>
            <a:r>
              <a:rPr lang="th-TH" sz="3500" b="1" dirty="0" smtClean="0"/>
              <a:t>โก้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งานพิมพ์นิตยสาร</a:t>
            </a:r>
            <a:endParaRPr lang="th-TH" sz="3500" b="1" dirty="0"/>
          </a:p>
        </p:txBody>
      </p:sp>
      <p:sp>
        <p:nvSpPr>
          <p:cNvPr id="48137" name="Text 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48138" name="Text Box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371600" y="5867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>
                <a:latin typeface="Angsana New" pitchFamily="18" charset="-34"/>
              </a:rPr>
              <a:t>2. </a:t>
            </a:r>
            <a:r>
              <a:rPr lang="th-TH" sz="3600" b="1" dirty="0" smtClean="0"/>
              <a:t>ภาพที่เกิดจากองค์ประกอบจากสมการทางคณิตศาสตร์ ทำให้เกิดภาพ เป็นคุณสมบัติของภาพชนิดใด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43000" y="25146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>
                <a:solidFill>
                  <a:srgbClr val="FF0000"/>
                </a:solidFill>
              </a:rPr>
              <a:t>ก. </a:t>
            </a:r>
            <a:r>
              <a:rPr lang="th-TH" sz="3200" b="1" dirty="0" smtClean="0">
                <a:solidFill>
                  <a:srgbClr val="FF0000"/>
                </a:solidFill>
              </a:rPr>
              <a:t>ภาพเวกเตอร์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43000" y="32004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ข. </a:t>
            </a:r>
            <a:r>
              <a:rPr lang="th-TH" sz="3200" b="1" dirty="0" smtClean="0"/>
              <a:t>ภาพบิตแมป</a:t>
            </a:r>
            <a:endParaRPr lang="th-TH" sz="3200" dirty="0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143000" y="39624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ค. </a:t>
            </a:r>
            <a:r>
              <a:rPr lang="th-TH" sz="3200" b="1" dirty="0" smtClean="0"/>
              <a:t>ภาพบิตแมปและภาพเวกเตอร์</a:t>
            </a:r>
            <a:endParaRPr lang="th-TH" sz="3200" dirty="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143000" y="4800600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ง. </a:t>
            </a:r>
            <a:r>
              <a:rPr lang="th-TH" sz="3200" b="1" dirty="0" smtClean="0"/>
              <a:t>ภาพโครงร่าง</a:t>
            </a:r>
            <a:endParaRPr lang="th-TH" sz="3200" dirty="0"/>
          </a:p>
        </p:txBody>
      </p:sp>
      <p:sp>
        <p:nvSpPr>
          <p:cNvPr id="57351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7352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6096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Back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6328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04800" y="1676400"/>
            <a:ext cx="8686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  <a:cs typeface="+mn-cs"/>
              </a:rPr>
              <a:t>ข้อที่ 3. โปรแกรมใด </a:t>
            </a:r>
            <a:r>
              <a:rPr lang="th-TH" sz="4000" b="1" u="sng" kern="0" dirty="0" smtClean="0">
                <a:solidFill>
                  <a:srgbClr val="FF0000"/>
                </a:solidFill>
                <a:latin typeface="Angsana New" pitchFamily="18" charset="-34"/>
                <a:cs typeface="+mn-cs"/>
              </a:rPr>
              <a:t>ไม่สามารถ </a:t>
            </a:r>
            <a:r>
              <a:rPr lang="th-TH" sz="4000" b="1" kern="0" dirty="0" smtClean="0">
                <a:latin typeface="Angsana New" pitchFamily="18" charset="-34"/>
                <a:cs typeface="+mn-cs"/>
              </a:rPr>
              <a:t>สร้างภาพกราฟิกแบบ 3 มิติ ได้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  <a:cs typeface="+mn-cs"/>
              </a:rPr>
              <a:t>ก. </a:t>
            </a:r>
            <a:r>
              <a:rPr lang="en-US" sz="4000" b="1" kern="0" dirty="0" smtClean="0">
                <a:latin typeface="Angsana New" pitchFamily="18" charset="-34"/>
                <a:cs typeface="+mn-cs"/>
              </a:rPr>
              <a:t>3Ds MAX</a:t>
            </a:r>
            <a:endParaRPr lang="th-TH" sz="4000" b="1" kern="0" dirty="0" smtClean="0">
              <a:latin typeface="Angsana New" pitchFamily="18" charset="-34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  <a:cs typeface="+mn-cs"/>
              </a:rPr>
              <a:t>ข. </a:t>
            </a:r>
            <a:r>
              <a:rPr lang="en-US" sz="3600" dirty="0" smtClean="0">
                <a:cs typeface="+mn-cs"/>
              </a:rPr>
              <a:t>Maya</a:t>
            </a:r>
            <a:endParaRPr lang="th-TH" sz="4000" b="1" kern="0" dirty="0" smtClean="0">
              <a:latin typeface="Angsana New" pitchFamily="18" charset="-34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solidFill>
                  <a:srgbClr val="FF0000"/>
                </a:solidFill>
                <a:latin typeface="Angsana New" pitchFamily="18" charset="-34"/>
                <a:cs typeface="+mn-cs"/>
              </a:rPr>
              <a:t>ค. </a:t>
            </a:r>
            <a:r>
              <a:rPr lang="en-US" sz="4000" b="1" kern="0" dirty="0" err="1" smtClean="0">
                <a:solidFill>
                  <a:srgbClr val="FF0000"/>
                </a:solidFill>
                <a:latin typeface="Angsana New" pitchFamily="18" charset="-34"/>
                <a:cs typeface="+mn-cs"/>
              </a:rPr>
              <a:t>PhotoScap</a:t>
            </a:r>
            <a:endParaRPr lang="th-TH" sz="4000" b="1" kern="0" dirty="0" smtClean="0">
              <a:solidFill>
                <a:srgbClr val="FF0000"/>
              </a:solidFill>
              <a:latin typeface="Angsana New" pitchFamily="18" charset="-34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  <a:cs typeface="+mn-cs"/>
              </a:rPr>
              <a:t>ง. </a:t>
            </a:r>
            <a:r>
              <a:rPr lang="en-US" sz="3600" dirty="0" smtClean="0"/>
              <a:t>Blender</a:t>
            </a:r>
            <a:endParaRPr lang="th-TH" sz="4000" b="1" kern="0" dirty="0" smtClean="0">
              <a:latin typeface="Angsana New" pitchFamily="18" charset="-3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4676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5304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6764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228600" y="1600200"/>
            <a:ext cx="8915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ข้อ 4. ภาพที่มีขนาดเท่ากันแต่ความละเอียดต่างกันเพราะเหตุใด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solidFill>
                  <a:srgbClr val="FF0000"/>
                </a:solidFill>
                <a:latin typeface="Angsana New" pitchFamily="18" charset="-34"/>
              </a:rPr>
              <a:t>ก.  จำนวน</a:t>
            </a:r>
            <a:r>
              <a:rPr lang="th-TH" sz="4000" b="1" kern="0" dirty="0" err="1" smtClean="0">
                <a:solidFill>
                  <a:srgbClr val="FF0000"/>
                </a:solidFill>
                <a:latin typeface="Angsana New" pitchFamily="18" charset="-34"/>
              </a:rPr>
              <a:t>พิกเซล</a:t>
            </a:r>
            <a:r>
              <a:rPr lang="th-TH" sz="4000" b="1" kern="0" dirty="0" smtClean="0">
                <a:solidFill>
                  <a:srgbClr val="FF0000"/>
                </a:solidFill>
                <a:latin typeface="Angsana New" pitchFamily="18" charset="-34"/>
              </a:rPr>
              <a:t>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ข.  ขนาดของจุดต่างกัน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ค.  จำนวน</a:t>
            </a:r>
            <a:r>
              <a:rPr lang="th-TH" sz="4000" b="1" kern="0" dirty="0" err="1" smtClean="0">
                <a:latin typeface="Angsana New" pitchFamily="18" charset="-34"/>
              </a:rPr>
              <a:t>พิกเซล</a:t>
            </a:r>
            <a:r>
              <a:rPr lang="th-TH" sz="4000" b="1" kern="0" dirty="0" smtClean="0">
                <a:latin typeface="Angsana New" pitchFamily="18" charset="-34"/>
              </a:rPr>
              <a:t>ต่างกันและขนาดจุดก็ต่างกัน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ง.   ผิดทุกข้อ</a:t>
            </a:r>
          </a:p>
          <a:p>
            <a:endParaRPr lang="th-TH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4280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0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ข้อ 5. วิธีการจัดเรียงภาพ โดยแบ่งภาพออกเป็นชั้นๆ ซ้อนกัน ใช้สร้างงานคอมพิวเตอร์กราฟิก หมายถึงข้อใด</a:t>
            </a:r>
          </a:p>
          <a:p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ก. </a:t>
            </a:r>
            <a:r>
              <a:rPr lang="th-TH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เลเยอร์</a:t>
            </a:r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ข. ภาพเวกเตอร์</a:t>
            </a:r>
          </a:p>
          <a:p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ค. เทคนิคการซ้อนภาพ</a:t>
            </a:r>
          </a:p>
          <a:p>
            <a:r>
              <a:rPr lang="th-TH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ง. การแสดงของภาพ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81000" y="1510145"/>
            <a:ext cx="838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>
                <a:latin typeface="Angsana New" pitchFamily="18" charset="-34"/>
              </a:rPr>
              <a:t>6. ข้อ</a:t>
            </a:r>
            <a:r>
              <a:rPr lang="th-TH" sz="3500" b="1" dirty="0">
                <a:latin typeface="Angsana New" pitchFamily="18" charset="-34"/>
              </a:rPr>
              <a:t>ใด</a:t>
            </a:r>
            <a:r>
              <a:rPr lang="th-TH" sz="3500" b="1" dirty="0" smtClean="0">
                <a:latin typeface="Angsana New" pitchFamily="18" charset="-34"/>
              </a:rPr>
              <a:t>กล่าว</a:t>
            </a:r>
            <a:r>
              <a:rPr lang="th-TH" sz="3500" b="1" u="sng" dirty="0" smtClean="0">
                <a:solidFill>
                  <a:srgbClr val="FF0000"/>
                </a:solidFill>
                <a:latin typeface="Angsana New" pitchFamily="18" charset="-34"/>
              </a:rPr>
              <a:t>ถูกต้อง</a:t>
            </a:r>
            <a:r>
              <a:rPr lang="th-TH" sz="3500" b="1" u="sng" dirty="0" smtClean="0">
                <a:latin typeface="Angsana New" pitchFamily="18" charset="-34"/>
              </a:rPr>
              <a:t> </a:t>
            </a:r>
            <a:r>
              <a:rPr lang="th-TH" sz="3500" b="1" dirty="0" smtClean="0">
                <a:latin typeface="Angsana New" pitchFamily="18" charset="-34"/>
              </a:rPr>
              <a:t>เกี่ยวกับ</a:t>
            </a:r>
            <a:r>
              <a:rPr lang="th-TH" sz="3500" b="1" dirty="0">
                <a:latin typeface="Angsana New" pitchFamily="18" charset="-34"/>
              </a:rPr>
              <a:t>หลักการทำงาน</a:t>
            </a:r>
            <a:r>
              <a:rPr lang="th-TH" sz="3500" b="1" dirty="0" smtClean="0">
                <a:latin typeface="Angsana New" pitchFamily="18" charset="-34"/>
              </a:rPr>
              <a:t>ของภาพกราฟิก</a:t>
            </a:r>
            <a:r>
              <a:rPr lang="th-TH" sz="3500" b="1" dirty="0">
                <a:latin typeface="Angsana New" pitchFamily="18" charset="-34"/>
              </a:rPr>
              <a:t>แบบ </a:t>
            </a:r>
            <a:r>
              <a:rPr lang="en-US" sz="3500" b="1" dirty="0">
                <a:latin typeface="Angsana New" pitchFamily="18" charset="-34"/>
              </a:rPr>
              <a:t>Vector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064327" y="2173577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ก. ใช้สร้างภาพ แก้ไขและตกแต่งภาพ เหมาะกับ                  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งานออกแบบภาพถ่ายสตูดิโอ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064327" y="3240377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ข. ภาพเกิดจากจุดสีสี่เหลี่ยมเล็ก ๆหลาย ๆ จุดมาเรียงต่อกันจนเกิดเป็นรูปภาพ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064327" y="4230977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ค. ภาพเกิดจากการอ้างอิงความสัมพันธ์ทางคณิตศาสตร์หรือการคำนวณ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057400" y="5237452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ง. ภาพเกิดจากการยิงแสงของประจุไฟฟ้าไปยังแม่สี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RGB 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และเกิดเป็นภาพสีต่าง ๆ</a:t>
            </a:r>
          </a:p>
        </p:txBody>
      </p:sp>
      <p:sp>
        <p:nvSpPr>
          <p:cNvPr id="53255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3256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447800" y="2971800"/>
            <a:ext cx="611505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เฉลยแบบทดสอบก่อนเรียน</a:t>
            </a:r>
            <a:endParaRPr lang="th-TH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7110" name="Text Box 6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47111" name="Text Box 7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33400" y="1569244"/>
            <a:ext cx="80772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7. โมเดล</a:t>
            </a:r>
            <a:r>
              <a:rPr lang="th-TH" sz="3500" b="1" dirty="0"/>
              <a:t>สี</a:t>
            </a:r>
            <a:r>
              <a:rPr lang="th-TH" sz="3500" b="1" dirty="0" smtClean="0"/>
              <a:t>ระบบ </a:t>
            </a:r>
            <a:r>
              <a:rPr lang="en-US" sz="3500" b="1" dirty="0" smtClean="0"/>
              <a:t>CMYK </a:t>
            </a:r>
            <a:r>
              <a:rPr lang="th-TH" sz="3500" b="1" dirty="0" smtClean="0"/>
              <a:t>เหมาะ</a:t>
            </a:r>
            <a:r>
              <a:rPr lang="th-TH" sz="3500" b="1" dirty="0"/>
              <a:t>กับ</a:t>
            </a:r>
            <a:r>
              <a:rPr lang="th-TH" sz="3500" b="1" dirty="0" smtClean="0"/>
              <a:t>งานประเภทใด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งานทั่วไป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งานสตูดิโอ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>
                <a:solidFill>
                  <a:srgbClr val="FF0000"/>
                </a:solidFill>
              </a:rPr>
              <a:t>ระบบการพิมพ์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500" b="1" dirty="0" smtClean="0"/>
              <a:t>พ่นสีรถยนต์</a:t>
            </a:r>
            <a:endParaRPr lang="th-TH" sz="3500" b="1" dirty="0"/>
          </a:p>
        </p:txBody>
      </p:sp>
      <p:sp>
        <p:nvSpPr>
          <p:cNvPr id="52231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2232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6002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8600" y="1371600"/>
            <a:ext cx="8686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500" b="1" dirty="0" smtClean="0"/>
              <a:t>8. ข้อ</a:t>
            </a:r>
            <a:r>
              <a:rPr lang="th-TH" sz="3500" b="1" dirty="0"/>
              <a:t>ใด</a:t>
            </a:r>
            <a:r>
              <a:rPr lang="th-TH" sz="3500" b="1" dirty="0" smtClean="0"/>
              <a:t>กล่าว</a:t>
            </a:r>
            <a:r>
              <a:rPr lang="th-TH" sz="3500" b="1" u="sng" dirty="0" smtClean="0">
                <a:solidFill>
                  <a:srgbClr val="FF0000"/>
                </a:solidFill>
              </a:rPr>
              <a:t>ไม่ถูกต้อง </a:t>
            </a:r>
            <a:r>
              <a:rPr lang="th-TH" sz="3500" b="1" dirty="0" smtClean="0"/>
              <a:t>เกี่ยวกับ</a:t>
            </a:r>
            <a:r>
              <a:rPr lang="th-TH" sz="3500" b="1" dirty="0"/>
              <a:t>หลักการทำงานของกราฟิกแบบ </a:t>
            </a:r>
            <a:r>
              <a:rPr lang="en-US" sz="3500" b="1" dirty="0">
                <a:latin typeface="Angsana New" pitchFamily="18" charset="-34"/>
              </a:rPr>
              <a:t>Raster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1000" y="2002542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3200" b="1" dirty="0" smtClean="0"/>
              <a:t>ใช้</a:t>
            </a:r>
            <a:r>
              <a:rPr lang="th-TH" sz="3200" b="1" dirty="0"/>
              <a:t>สร้างภาพ แก้ไขและตกแต่งภาพ เหมาะ</a:t>
            </a:r>
            <a:r>
              <a:rPr lang="th-TH" sz="3200" b="1" dirty="0" smtClean="0"/>
              <a:t>กับการ</a:t>
            </a:r>
            <a:r>
              <a:rPr lang="th-TH" sz="3200" b="1" dirty="0" err="1" smtClean="0"/>
              <a:t>สร้างโล</a:t>
            </a:r>
            <a:r>
              <a:rPr lang="th-TH" sz="3200" b="1" dirty="0" smtClean="0"/>
              <a:t>โก้ </a:t>
            </a:r>
          </a:p>
          <a:p>
            <a:pPr marL="514350" indent="-514350">
              <a:spcBef>
                <a:spcPct val="50000"/>
              </a:spcBef>
            </a:pPr>
            <a:endParaRPr lang="th-TH" sz="3200" b="1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81000" y="2895600"/>
            <a:ext cx="6812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/>
              <a:t>ข. </a:t>
            </a:r>
            <a:r>
              <a:rPr lang="th-TH" sz="3200" b="1" dirty="0" smtClean="0"/>
              <a:t>สามารถแก้ไขปรับแต่งสี ตกแต่งภาพได้ง่ายและสวยงาม </a:t>
            </a:r>
            <a:endParaRPr lang="th-TH" sz="3200" b="1" dirty="0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latin typeface="Angsana New" pitchFamily="18" charset="-34"/>
              </a:rPr>
              <a:t>ค.โปรแกรมที่นิยมใช้สร้างภาพกราฟิกแบบ </a:t>
            </a:r>
            <a:r>
              <a:rPr lang="en-US" sz="3200" b="1" dirty="0" smtClean="0">
                <a:latin typeface="Angsana New" pitchFamily="18" charset="-34"/>
              </a:rPr>
              <a:t>Raster </a:t>
            </a:r>
            <a:r>
              <a:rPr lang="th-TH" sz="3200" b="1" dirty="0" smtClean="0">
                <a:latin typeface="Angsana New" pitchFamily="18" charset="-34"/>
              </a:rPr>
              <a:t>คือ </a:t>
            </a:r>
            <a:r>
              <a:rPr lang="en-US" sz="3200" b="1" dirty="0" smtClean="0">
                <a:latin typeface="Angsana New" pitchFamily="18" charset="-34"/>
              </a:rPr>
              <a:t>Adobe Photoshop ,Paint </a:t>
            </a:r>
            <a:endParaRPr lang="th-TH" sz="3200" b="1" dirty="0">
              <a:latin typeface="Angsana New" pitchFamily="18" charset="-34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</a:rPr>
              <a:t>ง. ภาพเกิดจากการยิงแสงของประจุไฟฟ้าไปยังแม่สี 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</a:rPr>
              <a:t>RGB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</a:rPr>
              <a:t>และเกิดเป็นภาพสีต่าง ๆ</a:t>
            </a:r>
          </a:p>
        </p:txBody>
      </p:sp>
      <p:sp>
        <p:nvSpPr>
          <p:cNvPr id="51207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6200" y="6012872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Next</a:t>
            </a:r>
            <a:endParaRPr lang="th-TH" dirty="0"/>
          </a:p>
        </p:txBody>
      </p:sp>
      <p:sp>
        <p:nvSpPr>
          <p:cNvPr id="51208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609600" y="6012873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Back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838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 smtClean="0"/>
              <a:t>9. ในการแสดงผลของภาพ แบ่งออกเป็นกี่รูปแบบดังข้อใด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4000" b="1" dirty="0" smtClean="0"/>
              <a:t>2 แบบ คือ เวกเตอร์ และบิตแมป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4000" b="1" dirty="0" smtClean="0">
                <a:solidFill>
                  <a:srgbClr val="FF0000"/>
                </a:solidFill>
              </a:rPr>
              <a:t>2 แบบ คือ 2 มิติ และ 3 มิติ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4000" b="1" dirty="0" smtClean="0"/>
              <a:t>3 แบบ คือ เวกเตอร์ บิตแมป และราสเตอร์</a:t>
            </a:r>
          </a:p>
          <a:p>
            <a:pPr marL="514350" indent="-514350">
              <a:spcBef>
                <a:spcPct val="50000"/>
              </a:spcBef>
              <a:buAutoNum type="thaiAlphaPeriod"/>
            </a:pPr>
            <a:r>
              <a:rPr lang="th-TH" sz="4000" b="1" dirty="0" smtClean="0"/>
              <a:t>3 แบบ คือ 1 มิติ  2 มิติ และ3 มิติ</a:t>
            </a:r>
            <a:endParaRPr lang="th-TH" sz="4000" b="1" dirty="0"/>
          </a:p>
        </p:txBody>
      </p:sp>
      <p:sp>
        <p:nvSpPr>
          <p:cNvPr id="50183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0184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3810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458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en-US" sz="3600" b="1" dirty="0" smtClean="0">
                <a:latin typeface="Angsana New" pitchFamily="18" charset="-34"/>
              </a:rPr>
              <a:t>10. </a:t>
            </a:r>
            <a:r>
              <a:rPr lang="th-TH" sz="3600" b="1" dirty="0" smtClean="0">
                <a:latin typeface="Angsana New" pitchFamily="18" charset="-34"/>
              </a:rPr>
              <a:t>ความละเอียดของภาพและขนาดของจอภาพ มีผลต่อการแสดงภาพบนอุปกรณ์ชนิดเดียวกัน ดังข้อใด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ก. ความจุของภาพเท่ากัน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ข. ราคาเท่ากัน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ค. แสดงผลต่างกัน</a:t>
            </a:r>
          </a:p>
          <a:p>
            <a:pPr algn="thaiDist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ง. ข้อ ข และ ค ถูก</a:t>
            </a:r>
          </a:p>
          <a:p>
            <a:pPr algn="thaiDist">
              <a:spcBef>
                <a:spcPct val="50000"/>
              </a:spcBef>
            </a:pPr>
            <a:endParaRPr lang="th-TH" sz="3600" b="1" dirty="0">
              <a:latin typeface="Angsana New" pitchFamily="18" charset="-34"/>
            </a:endParaRPr>
          </a:p>
        </p:txBody>
      </p:sp>
      <p:sp>
        <p:nvSpPr>
          <p:cNvPr id="4916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791200"/>
            <a:ext cx="838200" cy="533400"/>
          </a:xfrm>
          <a:prstGeom prst="actionButtonHome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smtClean="0">
                <a:latin typeface="Browallia New" pitchFamily="34" charset="-34"/>
                <a:cs typeface="Browallia New" pitchFamily="34" charset="-34"/>
              </a:rPr>
              <a:t>ชนิดของวิดีโอ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	วิดีโอที่ใช้งานอยู่ในปัจจุบันสามารถแบ่งได้เป็น 2 ชนิด คือ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736600" y="2211388"/>
            <a:ext cx="5130800" cy="641350"/>
            <a:chOff x="1344" y="1067"/>
            <a:chExt cx="3232" cy="404"/>
          </a:xfrm>
        </p:grpSpPr>
        <p:sp>
          <p:nvSpPr>
            <p:cNvPr id="4108" name="AutoShape 5"/>
            <p:cNvSpPr>
              <a:spLocks noChangeArrowheads="1"/>
            </p:cNvSpPr>
            <p:nvPr/>
          </p:nvSpPr>
          <p:spPr bwMode="gray"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Text Box 6"/>
            <p:cNvSpPr txBox="1">
              <a:spLocks noChangeArrowheads="1"/>
            </p:cNvSpPr>
            <p:nvPr/>
          </p:nvSpPr>
          <p:spPr bwMode="auto">
            <a:xfrm>
              <a:off x="1639" y="1067"/>
              <a:ext cx="254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600">
                  <a:latin typeface="Browallia New" pitchFamily="34" charset="-34"/>
                  <a:cs typeface="Browallia New" pitchFamily="34" charset="-34"/>
                </a:rPr>
                <a:t>วิดีโออนาลอก </a:t>
              </a:r>
              <a:r>
                <a:rPr lang="en-US" sz="3600">
                  <a:latin typeface="Browallia New" pitchFamily="34" charset="-34"/>
                  <a:cs typeface="Browallia New" pitchFamily="34" charset="-34"/>
                </a:rPr>
                <a:t>(Analog Video)</a:t>
              </a:r>
            </a:p>
          </p:txBody>
        </p:sp>
        <p:sp>
          <p:nvSpPr>
            <p:cNvPr id="4110" name="Oval 7"/>
            <p:cNvSpPr>
              <a:spLocks noChangeArrowheads="1"/>
            </p:cNvSpPr>
            <p:nvPr/>
          </p:nvSpPr>
          <p:spPr bwMode="gray"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112" name="Oval 9"/>
            <p:cNvSpPr>
              <a:spLocks noChangeArrowheads="1"/>
            </p:cNvSpPr>
            <p:nvPr/>
          </p:nvSpPr>
          <p:spPr bwMode="gray"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Text Box 10"/>
            <p:cNvSpPr txBox="1">
              <a:spLocks noChangeArrowheads="1"/>
            </p:cNvSpPr>
            <p:nvPr/>
          </p:nvSpPr>
          <p:spPr bwMode="auto">
            <a:xfrm>
              <a:off x="1388" y="1152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101" name="Group 11"/>
          <p:cNvGrpSpPr>
            <a:grpSpLocks/>
          </p:cNvGrpSpPr>
          <p:nvPr/>
        </p:nvGrpSpPr>
        <p:grpSpPr bwMode="auto">
          <a:xfrm>
            <a:off x="757238" y="3130550"/>
            <a:ext cx="5110162" cy="641350"/>
            <a:chOff x="1357" y="2509"/>
            <a:chExt cx="3219" cy="404"/>
          </a:xfrm>
        </p:grpSpPr>
        <p:sp>
          <p:nvSpPr>
            <p:cNvPr id="4102" name="AutoShape 12"/>
            <p:cNvSpPr>
              <a:spLocks noChangeArrowheads="1"/>
            </p:cNvSpPr>
            <p:nvPr/>
          </p:nvSpPr>
          <p:spPr bwMode="gray">
            <a:xfrm>
              <a:off x="1536" y="254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Text Box 13"/>
            <p:cNvSpPr txBox="1">
              <a:spLocks noChangeArrowheads="1"/>
            </p:cNvSpPr>
            <p:nvPr/>
          </p:nvSpPr>
          <p:spPr bwMode="auto">
            <a:xfrm>
              <a:off x="1639" y="2509"/>
              <a:ext cx="2372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600">
                  <a:latin typeface="Browallia New" pitchFamily="34" charset="-34"/>
                  <a:cs typeface="Browallia New" pitchFamily="34" charset="-34"/>
                </a:rPr>
                <a:t>วิดีโอดิจิตอล </a:t>
              </a:r>
              <a:r>
                <a:rPr lang="en-US" sz="3600">
                  <a:latin typeface="Browallia New" pitchFamily="34" charset="-34"/>
                  <a:cs typeface="Browallia New" pitchFamily="34" charset="-34"/>
                </a:rPr>
                <a:t>(Digital Video)</a:t>
              </a:r>
            </a:p>
          </p:txBody>
        </p:sp>
        <p:sp>
          <p:nvSpPr>
            <p:cNvPr id="4104" name="Oval 14"/>
            <p:cNvSpPr>
              <a:spLocks noChangeArrowheads="1"/>
            </p:cNvSpPr>
            <p:nvPr/>
          </p:nvSpPr>
          <p:spPr bwMode="gray">
            <a:xfrm flipH="1">
              <a:off x="1379" y="281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 flipH="1">
              <a:off x="1357" y="257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106" name="Oval 16"/>
            <p:cNvSpPr>
              <a:spLocks noChangeArrowheads="1"/>
            </p:cNvSpPr>
            <p:nvPr/>
          </p:nvSpPr>
          <p:spPr bwMode="gray">
            <a:xfrm flipH="1">
              <a:off x="1440" y="2592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E689A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Text Box 17"/>
            <p:cNvSpPr txBox="1">
              <a:spLocks noChangeArrowheads="1"/>
            </p:cNvSpPr>
            <p:nvPr/>
          </p:nvSpPr>
          <p:spPr bwMode="auto">
            <a:xfrm>
              <a:off x="1392" y="2598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smtClean="0">
                <a:latin typeface="Browallia New" pitchFamily="34" charset="-34"/>
                <a:cs typeface="Browallia New" pitchFamily="34" charset="-34"/>
              </a:rPr>
              <a:t>วิดีโออนาลอก </a:t>
            </a:r>
            <a:r>
              <a:rPr lang="en-US" sz="4800" smtClean="0">
                <a:latin typeface="Browallia New" pitchFamily="34" charset="-34"/>
                <a:cs typeface="Browallia New" pitchFamily="34" charset="-34"/>
              </a:rPr>
              <a:t>(Analog Video)</a:t>
            </a:r>
            <a:endParaRPr lang="th-TH" sz="48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mtClean="0">
                <a:cs typeface="Angsana New" pitchFamily="18" charset="-34"/>
              </a:rPr>
              <a:t>	</a:t>
            </a:r>
            <a:r>
              <a:rPr lang="th-TH" sz="3200" smtClean="0">
                <a:latin typeface="Browallia New" pitchFamily="34" charset="-34"/>
                <a:cs typeface="Browallia New" pitchFamily="34" charset="-34"/>
              </a:rPr>
              <a:t>เป็นวิดีโอที่ทำการบันทึกข้อมูลภาพและเสียงให้อยู่ในรูปแบบของ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smtClean="0">
                <a:latin typeface="Browallia New" pitchFamily="34" charset="-34"/>
                <a:cs typeface="Browallia New" pitchFamily="34" charset="-34"/>
              </a:rPr>
              <a:t>สัญญาณอนาลอก สำหรับวิดีโอที่เป็นอนาลอก ได้แก่ </a:t>
            </a:r>
            <a:r>
              <a:rPr lang="en-US" sz="3200" smtClean="0">
                <a:latin typeface="Browallia New" pitchFamily="34" charset="-34"/>
                <a:cs typeface="Browallia New" pitchFamily="34" charset="-34"/>
              </a:rPr>
              <a:t>VHS,</a:t>
            </a:r>
            <a:r>
              <a:rPr lang="th-TH" sz="320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200" smtClean="0">
                <a:latin typeface="Browallia New" pitchFamily="34" charset="-34"/>
                <a:cs typeface="Browallia New" pitchFamily="34" charset="-34"/>
              </a:rPr>
              <a:t>Hi-8</a:t>
            </a:r>
            <a:endParaRPr lang="th-TH" smtClean="0">
              <a:cs typeface="Angsana New" pitchFamily="18" charset="-34"/>
            </a:endParaRPr>
          </a:p>
        </p:txBody>
      </p:sp>
      <p:pic>
        <p:nvPicPr>
          <p:cNvPr id="5124" name="Picture 4" descr="VHS-Kassette_01_KM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565400"/>
            <a:ext cx="25923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Vhs_cassette_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565400"/>
            <a:ext cx="22336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i8-ta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652963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hi8-sony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4437063"/>
            <a:ext cx="2303463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smtClean="0">
                <a:latin typeface="Browallia New" pitchFamily="34" charset="-34"/>
                <a:cs typeface="Browallia New" pitchFamily="34" charset="-34"/>
              </a:rPr>
              <a:t>วิดีโออนาลอก </a:t>
            </a:r>
            <a:r>
              <a:rPr lang="en-US" sz="4800" smtClean="0">
                <a:latin typeface="Browallia New" pitchFamily="34" charset="-34"/>
                <a:cs typeface="Browallia New" pitchFamily="34" charset="-34"/>
              </a:rPr>
              <a:t>(Analog Video)</a:t>
            </a:r>
            <a:endParaRPr lang="th-TH" sz="480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7417" name="Picture 9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35075"/>
            <a:ext cx="34559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716338"/>
            <a:ext cx="30241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488" y="1196975"/>
            <a:ext cx="35274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851275"/>
            <a:ext cx="367188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smtClean="0">
                <a:latin typeface="Browallia New" pitchFamily="34" charset="-34"/>
                <a:cs typeface="Browallia New" pitchFamily="34" charset="-34"/>
              </a:rPr>
              <a:t>วิดีโออนาลอก </a:t>
            </a:r>
            <a:r>
              <a:rPr lang="en-US" sz="4800" smtClean="0">
                <a:latin typeface="Browallia New" pitchFamily="34" charset="-34"/>
                <a:cs typeface="Browallia New" pitchFamily="34" charset="-34"/>
              </a:rPr>
              <a:t>(Analog Video)</a:t>
            </a:r>
            <a:endParaRPr lang="th-TH" sz="480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8439" name="Picture 7" descr="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27288"/>
            <a:ext cx="3960813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8" y="2492375"/>
            <a:ext cx="40132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dvd-player-ren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4128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smtClean="0">
                <a:latin typeface="Browallia New" pitchFamily="34" charset="-34"/>
                <a:cs typeface="Browallia New" pitchFamily="34" charset="-34"/>
              </a:rPr>
              <a:t>วิดีโอดิจิตอล </a:t>
            </a:r>
            <a:r>
              <a:rPr lang="en-US" sz="4800" smtClean="0">
                <a:latin typeface="Browallia New" pitchFamily="34" charset="-34"/>
                <a:cs typeface="Browallia New" pitchFamily="34" charset="-34"/>
              </a:rPr>
              <a:t>(Digital Video)</a:t>
            </a:r>
            <a:endParaRPr lang="th-TH" sz="48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mtClean="0">
                <a:cs typeface="Angsana New" pitchFamily="18" charset="-34"/>
              </a:rPr>
              <a:t>	</a:t>
            </a:r>
            <a:r>
              <a:rPr lang="th-TH" sz="3200" smtClean="0">
                <a:latin typeface="Browallia New" pitchFamily="34" charset="-34"/>
                <a:cs typeface="Browallia New" pitchFamily="34" charset="-34"/>
              </a:rPr>
              <a:t>เป็นวิดีโอที่ทำการบันทึกข้อมูลภาพและเสียงที่ได้มาจากกล้องวิดีโอ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smtClean="0">
                <a:latin typeface="Browallia New" pitchFamily="34" charset="-34"/>
                <a:cs typeface="Browallia New" pitchFamily="34" charset="-34"/>
              </a:rPr>
              <a:t>ดิจิตอล ให้อยู่ในรูปแบบสัญญาณดิจิตอล</a:t>
            </a:r>
            <a:endParaRPr lang="th-TH" smtClean="0">
              <a:cs typeface="Angsana New" pitchFamily="18" charset="-34"/>
            </a:endParaRPr>
          </a:p>
        </p:txBody>
      </p:sp>
      <p:pic>
        <p:nvPicPr>
          <p:cNvPr id="8197" name="Picture 9" descr="13821_Blu-ray_vs_HD-DVD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500438"/>
            <a:ext cx="28797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cdr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492375"/>
            <a:ext cx="16843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bluedot-portable-dvd-player-bdp-2700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644900"/>
            <a:ext cx="23050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SonyHandycamDCR-DVD808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396081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smtClean="0">
                <a:latin typeface="Browallia New" pitchFamily="34" charset="-34"/>
                <a:cs typeface="Browallia New" pitchFamily="34" charset="-34"/>
              </a:rPr>
              <a:t>วิดีโอดิจิตอล </a:t>
            </a:r>
            <a:r>
              <a:rPr lang="en-US" sz="4800" smtClean="0">
                <a:latin typeface="Browallia New" pitchFamily="34" charset="-34"/>
                <a:cs typeface="Browallia New" pitchFamily="34" charset="-34"/>
              </a:rPr>
              <a:t>(Digital Video)</a:t>
            </a:r>
            <a:endParaRPr lang="th-TH" sz="480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220" name="Picture 11" descr="handy-c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573463"/>
            <a:ext cx="30241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sony-hd-handycam-hard-di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484313"/>
            <a:ext cx="34559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64672" y="1697742"/>
            <a:ext cx="739832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1. แฟ้ม</a:t>
            </a:r>
            <a:r>
              <a:rPr lang="th-TH" sz="3500" b="1" dirty="0"/>
              <a:t>ภาพนามสกุลใดที่เหมาะสมกับงานด้านเว็บ</a:t>
            </a:r>
            <a:r>
              <a:rPr lang="th-TH" sz="3500" b="1" dirty="0" smtClean="0"/>
              <a:t>เพ</a:t>
            </a:r>
            <a:r>
              <a:rPr lang="th-TH" sz="3500" b="1" dirty="0" smtClean="0"/>
              <a:t>็</a:t>
            </a:r>
            <a:r>
              <a:rPr lang="th-TH" sz="3500" b="1" dirty="0" smtClean="0"/>
              <a:t>จมาก</a:t>
            </a:r>
            <a:r>
              <a:rPr lang="th-TH" sz="3500" b="1" dirty="0" smtClean="0"/>
              <a:t>ที่สุด</a:t>
            </a:r>
            <a:endParaRPr lang="th-TH" sz="3500" b="1" dirty="0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821873" y="2916942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/>
              <a:t>ก. .</a:t>
            </a:r>
            <a:r>
              <a:rPr lang="en-US" sz="3200"/>
              <a:t>Tiff</a:t>
            </a:r>
            <a:endParaRPr lang="th-TH" sz="320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717473" y="2916942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ข. </a:t>
            </a:r>
            <a:r>
              <a:rPr lang="en-US" sz="3200" dirty="0"/>
              <a:t>.Gif</a:t>
            </a:r>
            <a:endParaRPr lang="th-TH" sz="3200" dirty="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821873" y="4059942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/>
              <a:t>ค. </a:t>
            </a:r>
            <a:r>
              <a:rPr lang="en-US" sz="3200"/>
              <a:t>.Jpg</a:t>
            </a:r>
            <a:endParaRPr lang="th-TH" sz="3200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717473" y="4136142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>
                <a:solidFill>
                  <a:srgbClr val="FF0000"/>
                </a:solidFill>
              </a:rPr>
              <a:t>ง. ถูกทั้ง ข และ ค</a:t>
            </a:r>
          </a:p>
        </p:txBody>
      </p:sp>
      <p:sp>
        <p:nvSpPr>
          <p:cNvPr id="48137" name="Text Box 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48138" name="Text Box 10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371600" y="5867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b="0" smtClean="0">
                <a:latin typeface="Browallia New" pitchFamily="34" charset="-34"/>
                <a:cs typeface="Browallia New" pitchFamily="34" charset="-34"/>
              </a:rPr>
              <a:t>มาตราฐานการแพร่ภาพวิดีโอ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 NTSC (The </a:t>
            </a: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National Television System Committee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3600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/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 PAL (P</a:t>
            </a: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hase 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A</a:t>
            </a: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lternation 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L</a:t>
            </a: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ine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3600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/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SECAM (Sequential Color and Memory)</a:t>
            </a:r>
            <a:endParaRPr lang="th-TH" sz="3600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b="0" smtClean="0">
                <a:latin typeface="Browallia New" pitchFamily="34" charset="-34"/>
                <a:cs typeface="Browallia New" pitchFamily="34" charset="-34"/>
              </a:rPr>
              <a:t>มาตราฐานการแพร่ภาพวิดีโอ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 NTSC (The </a:t>
            </a: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National Television System Committee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3600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ระบบ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NTSC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มีมาตั้งแต่ปี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2483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เป็นระบบสัญญาณภาพระบบแรกของโลก โดย </a:t>
            </a:r>
            <a:endParaRPr lang="en-US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FCC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เป็นผู้กำหนดมาตราฐานสัญญาณภาพนี้ คุณสมบัติของ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NTSC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นั้นจะมี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- สัญญาณภาพ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525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เส้น (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line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) /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 60Hz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-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จำนวนภาพ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30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ภาพ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(frame)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/ วินาที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- ใช้ในประเทศที่ใช้ไฟ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110V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/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 60Hz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- สหรัฐอเมริกา แคนาดา ญี่ปุ่น พม่า</a:t>
            </a:r>
            <a:endParaRPr lang="th-TH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b="0" smtClean="0">
                <a:latin typeface="Browallia New" pitchFamily="34" charset="-34"/>
                <a:cs typeface="Browallia New" pitchFamily="34" charset="-34"/>
              </a:rPr>
              <a:t>มาตราฐานการแพร่ภาพวิดีโอ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 PAL (P</a:t>
            </a: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hase 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A</a:t>
            </a: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lternation 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L</a:t>
            </a: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ine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3600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ระบบ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PAL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ได้พัฒนาโดย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Walter Bruch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ชาวเยอรมัน ในปี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1963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โดยลักษณะ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ของระบบ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PAL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นั้นจะมี</a:t>
            </a:r>
            <a:endParaRPr lang="en-US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-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สัญญาณภาพ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625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เส้น (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line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) /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 50Hz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-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จำนวนภาพ 25 ภาพ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(frame)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/ วินาที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- ใช้ในประเทศที่ใช้ไฟ 22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0V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/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 50Hz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- ไทย อังกฤษ ฝรั่งเศส เยอรมัน หรือประเทศทางยุโรป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b="0" smtClean="0">
                <a:latin typeface="Browallia New" pitchFamily="34" charset="-34"/>
                <a:cs typeface="Browallia New" pitchFamily="34" charset="-34"/>
              </a:rPr>
              <a:t>มาตราฐานการแพร่ภาพวิดีโอ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 SECAM (Sequential Color and Memory)</a:t>
            </a:r>
            <a:endParaRPr lang="th-TH" sz="3600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ระบบ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SECAM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ถูกพัฒนาในปี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1956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ระบบนี้เหมือนเอาบางส่วนของ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NTSC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กับ </a:t>
            </a:r>
            <a:endParaRPr lang="en-US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PAL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มารวมกัน ๆ แต่ไม่ค่อยนิยม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- สัญญาณภาพ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800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-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1000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เส้น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/ 60Hz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-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ความถี่นั้นใช้แถบความกว้างมากจนมีช่องไม่กี่ช่อง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 	- ฝรั่งเศส ประเทศแถบรัสเซีย หรือประเทศแถบผู้ก่อการร้าย และในแอฟริกา</a:t>
            </a:r>
            <a:br>
              <a:rPr lang="th-TH" smtClean="0">
                <a:latin typeface="Browallia New" pitchFamily="34" charset="-34"/>
                <a:cs typeface="Browallia New" pitchFamily="34" charset="-34"/>
              </a:rPr>
            </a:b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ony-bravia-v4500-hdt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613" y="3933825"/>
            <a:ext cx="176053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b="0" smtClean="0">
                <a:latin typeface="Browallia New" pitchFamily="34" charset="-34"/>
                <a:cs typeface="Browallia New" pitchFamily="34" charset="-34"/>
              </a:rPr>
              <a:t>มาตราฐานการแพร่ภาพวิดีโอ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987425"/>
            <a:ext cx="8229600" cy="51054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 HDTV (</a:t>
            </a: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High 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D</a:t>
            </a: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efinition 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T</a:t>
            </a:r>
            <a:r>
              <a:rPr lang="th-TH" sz="3600" smtClean="0">
                <a:latin typeface="Browallia New" pitchFamily="34" charset="-34"/>
                <a:cs typeface="Browallia New" pitchFamily="34" charset="-34"/>
              </a:rPr>
              <a:t>elevision</a:t>
            </a:r>
            <a:r>
              <a:rPr lang="en-US" sz="360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3600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เป็นการถ่ายทอดสัญญาณโทรทัศน์ที่มีความละเอียดของภาพมากกว่าสัญญาณ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โทรทัศน์แบบดั้งเดิม (NTSC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PAL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S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E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CAM) สัญญาณจะถูกแพร่ภาพในระบบ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ดิจิตอล การถ่ายทอดสัญญาณภาพ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HD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เกิดขึ้นครั้งแรกของโลกในช่วงปี ค.ศ.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1980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สถานีโทรทัศน์ที่ออกอากาศระบบ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HD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แห่งแรกของโลกคือสถานีโทรทัศน์ NBC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ของสหรัฐอเมริกา จากนั้นเริ่มแพร่หลายไปในยุโรปช่วงยุคปี ค.ศ.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1992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	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- สัญญาณภาพ 1080i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เส้น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/ 50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Hz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หรือ 1080p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เส้น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/ 60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Hz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- ความละเอียดของภาพ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1280 x 720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พิกเซล </a:t>
            </a:r>
            <a:endParaRPr lang="en-US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-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ความละเอียดของภาพ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1920 x 1080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พิกเซล หรือเรียกว่า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Full HD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0" smtClean="0">
                <a:latin typeface="Browallia New" pitchFamily="34" charset="-34"/>
                <a:cs typeface="Browallia New" pitchFamily="34" charset="-34"/>
              </a:rPr>
              <a:t>HDTV </a:t>
            </a:r>
            <a:r>
              <a:rPr lang="th-TH" sz="4800" b="0" smtClean="0">
                <a:latin typeface="Browallia New" pitchFamily="34" charset="-34"/>
                <a:cs typeface="Browallia New" pitchFamily="34" charset="-34"/>
              </a:rPr>
              <a:t>ในประเทศไทย</a:t>
            </a:r>
            <a:r>
              <a:rPr lang="th-TH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2296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	ประเทศไทยเริ่มทดลองออกอากาศแบบ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HD 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เมื่อวันที่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 สิงหาคม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2552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 และช่องแรก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คือไทยทีวีสีช่อง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3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 โดยทดลองออกอากาศระหว่างละครเวลา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20.30-22.30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 โดยอุปกรณ์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ทั้งหมดที่ต้องใช้เพื่อรับชมแบบ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HD 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คือโทรทัศน์แบบ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HD 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อย่างเดียว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ปัจจุบันในประเทศไทยมีผู้ให้บริการที่นำระบบ </a:t>
            </a:r>
            <a:r>
              <a:rPr lang="en-US" sz="2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HDTV </a:t>
            </a:r>
            <a:r>
              <a:rPr lang="th-TH" sz="2600" b="1" smtClean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มาให้บริการดังต่อไปนี้</a:t>
            </a:r>
            <a:endParaRPr lang="th-TH" smtClean="0">
              <a:cs typeface="Angsana New" pitchFamily="18" charset="-34"/>
            </a:endParaRPr>
          </a:p>
          <a:p>
            <a:pPr eaLnBrk="1" hangingPunct="1">
              <a:buSzPct val="80000"/>
            </a:pP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MCOT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 ซึ่งเป็นสถานีโทรทัศน์ของ บริษัท อสมท จำกัด (มหาชน) เริ่มออกอากาศ</a:t>
            </a:r>
          </a:p>
          <a:p>
            <a:pPr eaLnBrk="1" hangingPunct="1">
              <a:buSzPct val="80000"/>
              <a:buFont typeface="Wingdings" pitchFamily="2" charset="2"/>
              <a:buNone/>
            </a:pP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	เมื่อวันที่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9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 กันยายน พ.ศ.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2552</a:t>
            </a:r>
          </a:p>
          <a:p>
            <a:pPr eaLnBrk="1" hangingPunct="1">
              <a:buSzPct val="80000"/>
            </a:pP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ทรูวิชั่นส์ ได้ออกอากาศด้วยระบบ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HD 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อย่างเป็นทางการเมื่อ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12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 เมษายน พ.ศ.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2553</a:t>
            </a:r>
            <a:endParaRPr lang="th-TH" sz="2600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SzPct val="80000"/>
            </a:pP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สถานีโทรทัศน์ไทยทีวีสีช่อง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3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 ออกอากาศละครในแบบ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HDTV 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ตั้งแต่วันที่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 สิงหาคม </a:t>
            </a:r>
            <a:r>
              <a:rPr lang="en-US" sz="2600" smtClean="0">
                <a:latin typeface="Browallia New" pitchFamily="34" charset="-34"/>
                <a:cs typeface="Browallia New" pitchFamily="34" charset="-34"/>
              </a:rPr>
              <a:t>2552</a:t>
            </a:r>
            <a:r>
              <a:rPr lang="th-TH" smtClean="0"/>
              <a:t> </a:t>
            </a:r>
            <a:r>
              <a:rPr lang="th-TH" sz="2600" smtClean="0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pic>
        <p:nvPicPr>
          <p:cNvPr id="15364" name="Picture 4" descr="MC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5229225"/>
            <a:ext cx="1152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5445125"/>
            <a:ext cx="194468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spd_20080422161656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5300663"/>
            <a:ext cx="86518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Scanning illustrated</a:t>
            </a:r>
            <a:endParaRPr lang="th-TH" sz="3600" smtClean="0"/>
          </a:p>
        </p:txBody>
      </p:sp>
      <p:grpSp>
        <p:nvGrpSpPr>
          <p:cNvPr id="16387" name="Group 51"/>
          <p:cNvGrpSpPr>
            <a:grpSpLocks/>
          </p:cNvGrpSpPr>
          <p:nvPr/>
        </p:nvGrpSpPr>
        <p:grpSpPr bwMode="auto">
          <a:xfrm>
            <a:off x="684213" y="3184525"/>
            <a:ext cx="7407275" cy="2189163"/>
            <a:chOff x="696" y="2254"/>
            <a:chExt cx="4314" cy="1275"/>
          </a:xfrm>
        </p:grpSpPr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>
              <a:off x="930" y="2425"/>
              <a:ext cx="408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 flipH="1">
              <a:off x="930" y="2569"/>
              <a:ext cx="4080" cy="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>
              <a:off x="930" y="2617"/>
              <a:ext cx="408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 flipH="1">
              <a:off x="930" y="2761"/>
              <a:ext cx="4080" cy="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10"/>
            <p:cNvSpPr>
              <a:spLocks noChangeShapeType="1"/>
            </p:cNvSpPr>
            <p:nvPr/>
          </p:nvSpPr>
          <p:spPr bwMode="auto">
            <a:xfrm>
              <a:off x="930" y="2809"/>
              <a:ext cx="408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 flipH="1">
              <a:off x="930" y="2953"/>
              <a:ext cx="4080" cy="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930" y="3001"/>
              <a:ext cx="408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 flipH="1">
              <a:off x="930" y="3145"/>
              <a:ext cx="4080" cy="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Line 14"/>
            <p:cNvSpPr>
              <a:spLocks noChangeShapeType="1"/>
            </p:cNvSpPr>
            <p:nvPr/>
          </p:nvSpPr>
          <p:spPr bwMode="auto">
            <a:xfrm>
              <a:off x="930" y="3193"/>
              <a:ext cx="408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5"/>
            <p:cNvSpPr>
              <a:spLocks noChangeShapeType="1"/>
            </p:cNvSpPr>
            <p:nvPr/>
          </p:nvSpPr>
          <p:spPr bwMode="auto">
            <a:xfrm flipH="1">
              <a:off x="930" y="3337"/>
              <a:ext cx="4080" cy="4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16"/>
            <p:cNvSpPr>
              <a:spLocks noChangeShapeType="1"/>
            </p:cNvSpPr>
            <p:nvPr/>
          </p:nvSpPr>
          <p:spPr bwMode="auto">
            <a:xfrm>
              <a:off x="930" y="3385"/>
              <a:ext cx="408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 flipH="1" flipV="1">
              <a:off x="930" y="2425"/>
              <a:ext cx="4080" cy="110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Text Box 45"/>
            <p:cNvSpPr txBox="1">
              <a:spLocks noChangeArrowheads="1"/>
            </p:cNvSpPr>
            <p:nvPr/>
          </p:nvSpPr>
          <p:spPr bwMode="auto">
            <a:xfrm>
              <a:off x="696" y="2254"/>
              <a:ext cx="176" cy="30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800">
                  <a:latin typeface="Angsana New" pitchFamily="18" charset="-34"/>
                </a:rPr>
                <a:t>1</a:t>
              </a:r>
            </a:p>
          </p:txBody>
        </p:sp>
        <p:sp>
          <p:nvSpPr>
            <p:cNvPr id="16404" name="Text Box 46"/>
            <p:cNvSpPr txBox="1">
              <a:spLocks noChangeArrowheads="1"/>
            </p:cNvSpPr>
            <p:nvPr/>
          </p:nvSpPr>
          <p:spPr bwMode="auto">
            <a:xfrm>
              <a:off x="696" y="2437"/>
              <a:ext cx="176" cy="30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800">
                  <a:latin typeface="Angsana New" pitchFamily="18" charset="-34"/>
                </a:rPr>
                <a:t>2</a:t>
              </a:r>
            </a:p>
          </p:txBody>
        </p:sp>
        <p:sp>
          <p:nvSpPr>
            <p:cNvPr id="16405" name="Text Box 47"/>
            <p:cNvSpPr txBox="1">
              <a:spLocks noChangeArrowheads="1"/>
            </p:cNvSpPr>
            <p:nvPr/>
          </p:nvSpPr>
          <p:spPr bwMode="auto">
            <a:xfrm>
              <a:off x="696" y="2629"/>
              <a:ext cx="176" cy="30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800">
                  <a:latin typeface="Angsana New" pitchFamily="18" charset="-34"/>
                </a:rPr>
                <a:t>3</a:t>
              </a:r>
            </a:p>
          </p:txBody>
        </p:sp>
        <p:sp>
          <p:nvSpPr>
            <p:cNvPr id="16406" name="Text Box 48"/>
            <p:cNvSpPr txBox="1">
              <a:spLocks noChangeArrowheads="1"/>
            </p:cNvSpPr>
            <p:nvPr/>
          </p:nvSpPr>
          <p:spPr bwMode="auto">
            <a:xfrm>
              <a:off x="696" y="2821"/>
              <a:ext cx="176" cy="30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800">
                  <a:latin typeface="Angsana New" pitchFamily="18" charset="-34"/>
                </a:rPr>
                <a:t>4</a:t>
              </a:r>
            </a:p>
          </p:txBody>
        </p:sp>
        <p:sp>
          <p:nvSpPr>
            <p:cNvPr id="16407" name="Text Box 49"/>
            <p:cNvSpPr txBox="1">
              <a:spLocks noChangeArrowheads="1"/>
            </p:cNvSpPr>
            <p:nvPr/>
          </p:nvSpPr>
          <p:spPr bwMode="auto">
            <a:xfrm>
              <a:off x="696" y="3013"/>
              <a:ext cx="176" cy="30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800">
                  <a:latin typeface="Angsana New" pitchFamily="18" charset="-34"/>
                </a:rPr>
                <a:t>5</a:t>
              </a:r>
            </a:p>
          </p:txBody>
        </p:sp>
        <p:sp>
          <p:nvSpPr>
            <p:cNvPr id="16408" name="Text Box 50"/>
            <p:cNvSpPr txBox="1">
              <a:spLocks noChangeArrowheads="1"/>
            </p:cNvSpPr>
            <p:nvPr/>
          </p:nvSpPr>
          <p:spPr bwMode="auto">
            <a:xfrm>
              <a:off x="696" y="3205"/>
              <a:ext cx="176" cy="30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800">
                  <a:latin typeface="Angsana New" pitchFamily="18" charset="-34"/>
                </a:rPr>
                <a:t>6</a:t>
              </a:r>
            </a:p>
          </p:txBody>
        </p:sp>
      </p:grpSp>
      <p:pic>
        <p:nvPicPr>
          <p:cNvPr id="16388" name="Picture 52" descr="F2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125538"/>
            <a:ext cx="28797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6389" name="Line 56"/>
          <p:cNvSpPr>
            <a:spLocks noChangeShapeType="1"/>
          </p:cNvSpPr>
          <p:nvPr/>
        </p:nvSpPr>
        <p:spPr bwMode="auto">
          <a:xfrm>
            <a:off x="1042988" y="5589588"/>
            <a:ext cx="7058025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triangle" w="lg" len="med"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57"/>
          <p:cNvSpPr txBox="1">
            <a:spLocks noChangeArrowheads="1"/>
          </p:cNvSpPr>
          <p:nvPr/>
        </p:nvSpPr>
        <p:spPr bwMode="auto">
          <a:xfrm>
            <a:off x="3924300" y="5502275"/>
            <a:ext cx="1065213" cy="5191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h-TH" sz="2800">
                <a:latin typeface="Angsana New" pitchFamily="18" charset="-34"/>
              </a:rPr>
              <a:t>720 pixel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07350" cy="533400"/>
          </a:xfrm>
        </p:spPr>
        <p:txBody>
          <a:bodyPr/>
          <a:lstStyle/>
          <a:p>
            <a:pPr eaLnBrk="1" hangingPunct="1"/>
            <a:r>
              <a:rPr lang="th-TH" sz="4300" smtClean="0">
                <a:latin typeface="Browallia New" pitchFamily="34" charset="-34"/>
                <a:cs typeface="Browallia New" pitchFamily="34" charset="-34"/>
              </a:rPr>
              <a:t>ชนิดของการสแกน </a:t>
            </a:r>
            <a:r>
              <a:rPr lang="en-US" sz="4300" smtClean="0">
                <a:latin typeface="Browallia New" pitchFamily="34" charset="-34"/>
                <a:cs typeface="Browallia New" pitchFamily="34" charset="-34"/>
              </a:rPr>
              <a:t>(Type of Scanning)</a:t>
            </a:r>
            <a:endParaRPr lang="th-TH" sz="4300" smtClean="0"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827088" y="1698625"/>
            <a:ext cx="3352800" cy="4035425"/>
            <a:chOff x="720" y="1296"/>
            <a:chExt cx="1367" cy="2542"/>
          </a:xfrm>
        </p:grpSpPr>
        <p:sp>
          <p:nvSpPr>
            <p:cNvPr id="17426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32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435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6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37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38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39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33" name="Text Box 17"/>
            <p:cNvSpPr txBox="1">
              <a:spLocks noChangeArrowheads="1"/>
            </p:cNvSpPr>
            <p:nvPr/>
          </p:nvSpPr>
          <p:spPr bwMode="gray">
            <a:xfrm>
              <a:off x="1315" y="1354"/>
              <a:ext cx="14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7434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9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4800">
                  <a:latin typeface="Browallia New" pitchFamily="34" charset="-34"/>
                  <a:cs typeface="Browallia New" pitchFamily="34" charset="-34"/>
                </a:rPr>
                <a:t>Progressive</a:t>
              </a:r>
            </a:p>
            <a:p>
              <a:pPr algn="ctr"/>
              <a:r>
                <a:rPr lang="en-US" sz="4800">
                  <a:latin typeface="Browallia New" pitchFamily="34" charset="-34"/>
                  <a:cs typeface="Browallia New" pitchFamily="34" charset="-34"/>
                </a:rPr>
                <a:t>Scan</a:t>
              </a:r>
            </a:p>
          </p:txBody>
        </p:sp>
      </p:grp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4859338" y="1628775"/>
            <a:ext cx="3527425" cy="4035425"/>
            <a:chOff x="2208" y="1296"/>
            <a:chExt cx="1365" cy="2542"/>
          </a:xfrm>
        </p:grpSpPr>
        <p:sp>
          <p:nvSpPr>
            <p:cNvPr id="17413" name="AutoShape 20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AutoShape 21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AutoShape 22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AutoShape 23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Oval 24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8" name="Oval 25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419" name="Oval 26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420" name="Oval 27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421" name="Oval 28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422" name="Text Box 29"/>
            <p:cNvSpPr txBox="1">
              <a:spLocks noChangeArrowheads="1"/>
            </p:cNvSpPr>
            <p:nvPr/>
          </p:nvSpPr>
          <p:spPr bwMode="gray">
            <a:xfrm>
              <a:off x="2807" y="1354"/>
              <a:ext cx="13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17423" name="Text Box 30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9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4800">
                  <a:latin typeface="Browallia New" pitchFamily="34" charset="-34"/>
                  <a:cs typeface="Browallia New" pitchFamily="34" charset="-34"/>
                </a:rPr>
                <a:t>Interlaced</a:t>
              </a:r>
            </a:p>
            <a:p>
              <a:pPr algn="ctr"/>
              <a:r>
                <a:rPr lang="en-US" sz="4800">
                  <a:latin typeface="Browallia New" pitchFamily="34" charset="-34"/>
                  <a:cs typeface="Browallia New" pitchFamily="34" charset="-34"/>
                </a:rPr>
                <a:t>Scan</a:t>
              </a:r>
            </a:p>
          </p:txBody>
        </p:sp>
        <p:sp>
          <p:nvSpPr>
            <p:cNvPr id="17424" name="AutoShape 31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AutoShape 32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latin typeface="Browallia New" pitchFamily="34" charset="-34"/>
                <a:cs typeface="Browallia New" pitchFamily="34" charset="-34"/>
              </a:rPr>
              <a:t>Progressive Scan</a:t>
            </a:r>
            <a:endParaRPr lang="th-TH" sz="54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0450"/>
            <a:ext cx="82296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en-US" sz="3000" b="1" smtClean="0">
                <a:latin typeface="Browallia New" pitchFamily="34" charset="-34"/>
                <a:cs typeface="Browallia New" pitchFamily="34" charset="-34"/>
              </a:rPr>
              <a:t>Progressive Scan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 คือการสแกนภาพตั้งแต่เส้นที่ </a:t>
            </a:r>
            <a:r>
              <a:rPr lang="en-US" sz="3000" smtClean="0">
                <a:latin typeface="Browallia New" pitchFamily="34" charset="-34"/>
                <a:cs typeface="Browallia New" pitchFamily="34" charset="-34"/>
              </a:rPr>
              <a:t>1,2,3,4,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.....</a:t>
            </a:r>
            <a:r>
              <a:rPr lang="en-US" sz="3000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ไปจนถึง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เส้นสุดท้าย เป็นการสแกนบนลงล่างทีเดียวจบเลยเพราะฉะนั้นภาพที่ได้จะ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000" smtClean="0">
                <a:latin typeface="Browallia New" pitchFamily="34" charset="-34"/>
                <a:cs typeface="Browallia New" pitchFamily="34" charset="-34"/>
              </a:rPr>
              <a:t>เนียนกว่า</a:t>
            </a:r>
          </a:p>
        </p:txBody>
      </p:sp>
      <p:pic>
        <p:nvPicPr>
          <p:cNvPr id="18436" name="Picture 18" descr="non-interlac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832100"/>
            <a:ext cx="770572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interlaced-s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71588"/>
            <a:ext cx="41402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latin typeface="Browallia New" pitchFamily="34" charset="-34"/>
                <a:cs typeface="Browallia New" pitchFamily="34" charset="-34"/>
              </a:rPr>
              <a:t>Interlaced Scan</a:t>
            </a:r>
            <a:endParaRPr lang="th-TH" sz="54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31888"/>
            <a:ext cx="4752975" cy="467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	เป็นการสแกนภาพแบบเส้นเว้นเส้น</a:t>
            </a:r>
            <a:r>
              <a:rPr lang="en-US" sz="2400" smtClean="0">
                <a:latin typeface="Browallia New" pitchFamily="34" charset="-34"/>
                <a:cs typeface="Browallia New" pitchFamily="34" charset="-34"/>
              </a:rPr>
              <a:t> </a:t>
            </a: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จะเริ่มสแกน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เส้นเลขคี่ก่อนก็คือเส้นที่ </a:t>
            </a:r>
            <a:r>
              <a:rPr lang="en-US" sz="2400" smtClean="0">
                <a:latin typeface="Browallia New" pitchFamily="34" charset="-34"/>
                <a:cs typeface="Browallia New" pitchFamily="34" charset="-34"/>
              </a:rPr>
              <a:t>1,3,5,7,9,</a:t>
            </a: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.....</a:t>
            </a:r>
            <a:r>
              <a:rPr lang="en-US" sz="2400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จนถึงเส้น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สุดท้ายของเลขคี่ซึ่งก็คือ (รวมเป็น </a:t>
            </a:r>
            <a:r>
              <a:rPr lang="en-US" sz="2400" smtClean="0">
                <a:latin typeface="Browallia New" pitchFamily="34" charset="-34"/>
                <a:cs typeface="Browallia New" pitchFamily="34" charset="-34"/>
              </a:rPr>
              <a:t>Field 1</a:t>
            </a: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) แล้ว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ค่อยกลับมาสแกนเส้นเลขคู่ก็คือ </a:t>
            </a:r>
            <a:r>
              <a:rPr lang="en-US" sz="2400" smtClean="0">
                <a:latin typeface="Browallia New" pitchFamily="34" charset="-34"/>
                <a:cs typeface="Browallia New" pitchFamily="34" charset="-34"/>
              </a:rPr>
              <a:t>2,4,6,8,10,</a:t>
            </a: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...</a:t>
            </a:r>
            <a:r>
              <a:rPr lang="en-US" sz="2400" smtClean="0">
                <a:latin typeface="Browallia New" pitchFamily="34" charset="-34"/>
                <a:cs typeface="Browallia New" pitchFamily="34" charset="-34"/>
              </a:rPr>
              <a:t>,</a:t>
            </a:r>
            <a:endParaRPr lang="th-TH" sz="2400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จนถึงเส้นสุดท้าย (รวมเป็น </a:t>
            </a:r>
            <a:r>
              <a:rPr lang="en-US" sz="2400" smtClean="0">
                <a:latin typeface="Browallia New" pitchFamily="34" charset="-34"/>
                <a:cs typeface="Browallia New" pitchFamily="34" charset="-34"/>
              </a:rPr>
              <a:t>Filed 2</a:t>
            </a: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) เสร็จแล้ว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เอาผลสแกนครั้งแรกซึ่งเป็นเลขคี่ (</a:t>
            </a:r>
            <a:r>
              <a:rPr lang="en-US" sz="2400" smtClean="0">
                <a:latin typeface="Browallia New" pitchFamily="34" charset="-34"/>
                <a:cs typeface="Browallia New" pitchFamily="34" charset="-34"/>
              </a:rPr>
              <a:t>Field 1</a:t>
            </a: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) และ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ผลสแกนครั้งที่ </a:t>
            </a:r>
            <a:r>
              <a:rPr lang="en-US" sz="2400" smtClean="0"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 ซึ่งเป็นเลขคู่ (</a:t>
            </a:r>
            <a:r>
              <a:rPr lang="en-US" sz="2400" smtClean="0">
                <a:latin typeface="Browallia New" pitchFamily="34" charset="-34"/>
                <a:cs typeface="Browallia New" pitchFamily="34" charset="-34"/>
              </a:rPr>
              <a:t>Field 2</a:t>
            </a: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) มา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รวมกันเป็น </a:t>
            </a:r>
            <a:r>
              <a:rPr lang="en-US" sz="2400" smtClean="0">
                <a:latin typeface="Browallia New" pitchFamily="34" charset="-34"/>
                <a:cs typeface="Browallia New" pitchFamily="34" charset="-34"/>
              </a:rPr>
              <a:t>1 Frame </a:t>
            </a: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ผลลัพธ์ที่ตามมา คือภาพจะ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มีรอยหยักตามขอบภาพและมีการกระพริบตาม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Browallia New" pitchFamily="34" charset="-34"/>
                <a:cs typeface="Browallia New" pitchFamily="34" charset="-34"/>
              </a:rPr>
              <a:t>ขอบภาพ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14400" y="15240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>
                <a:latin typeface="Angsana New" pitchFamily="18" charset="-34"/>
              </a:rPr>
              <a:t>2. </a:t>
            </a:r>
            <a:r>
              <a:rPr lang="th-TH" sz="3600" b="1" dirty="0" smtClean="0"/>
              <a:t>กราฟิกแบบเวกเตอร์ต่างจากบิตแมป ดังข้อใด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600200" y="22860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ก. </a:t>
            </a:r>
            <a:r>
              <a:rPr lang="th-TH" sz="3200" b="1" dirty="0" smtClean="0"/>
              <a:t>ภาพเวกเตอร์คือการจัดภาพในลักษณะของตารางภาพ</a:t>
            </a:r>
            <a:endParaRPr lang="th-TH" sz="3200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600200" y="29718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ข. </a:t>
            </a:r>
            <a:r>
              <a:rPr lang="th-TH" sz="3200" b="1" dirty="0" smtClean="0"/>
              <a:t>ภาพบิตแมปเราจะพบแต่บนสื่อมัลติมีเดีย</a:t>
            </a:r>
            <a:endParaRPr lang="th-TH" sz="3200" dirty="0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600200" y="3733800"/>
            <a:ext cx="701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>
                <a:solidFill>
                  <a:srgbClr val="FF0000"/>
                </a:solidFill>
              </a:rPr>
              <a:t>ค. </a:t>
            </a:r>
            <a:r>
              <a:rPr lang="th-TH" sz="3200" b="1" dirty="0" smtClean="0">
                <a:solidFill>
                  <a:srgbClr val="FF0000"/>
                </a:solidFill>
              </a:rPr>
              <a:t>แบบบิตแมปประกอบไปด้วย จุดต่างๆ มากมาย แต่แบบ      เวกเตอร์ใช้สมการทางคณิตศาสตร์เป็นตัวสร้างภาพ 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600200" y="4953000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/>
              <a:t>ง. </a:t>
            </a:r>
            <a:r>
              <a:rPr lang="th-TH" sz="3200" b="1" dirty="0" smtClean="0"/>
              <a:t>ข้อ ก.</a:t>
            </a:r>
            <a:r>
              <a:rPr lang="en-US" sz="3200" b="1" dirty="0" smtClean="0"/>
              <a:t> </a:t>
            </a:r>
            <a:r>
              <a:rPr lang="th-TH" sz="3200" b="1" dirty="0" smtClean="0"/>
              <a:t>และ ข.</a:t>
            </a:r>
            <a:r>
              <a:rPr lang="en-US" sz="3200" b="1" dirty="0" smtClean="0"/>
              <a:t> </a:t>
            </a:r>
            <a:r>
              <a:rPr lang="th-TH" sz="3200" b="1" dirty="0" smtClean="0"/>
              <a:t>ถูกต้อง</a:t>
            </a:r>
            <a:endParaRPr lang="th-TH" sz="3200" dirty="0"/>
          </a:p>
        </p:txBody>
      </p:sp>
      <p:sp>
        <p:nvSpPr>
          <p:cNvPr id="57351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7352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21336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smtClean="0">
                <a:latin typeface="Browallia New" pitchFamily="34" charset="-34"/>
                <a:cs typeface="Browallia New" pitchFamily="34" charset="-34"/>
              </a:rPr>
              <a:t>Digital Video Resolutions</a:t>
            </a:r>
          </a:p>
        </p:txBody>
      </p:sp>
      <p:pic>
        <p:nvPicPr>
          <p:cNvPr id="20483" name="Picture 4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8208963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การผลิตวิดีโอ</a:t>
            </a:r>
          </a:p>
        </p:txBody>
      </p:sp>
      <p:grpSp>
        <p:nvGrpSpPr>
          <p:cNvPr id="30796" name="Group 76"/>
          <p:cNvGrpSpPr>
            <a:grpSpLocks/>
          </p:cNvGrpSpPr>
          <p:nvPr/>
        </p:nvGrpSpPr>
        <p:grpSpPr bwMode="auto">
          <a:xfrm>
            <a:off x="2236788" y="1917700"/>
            <a:ext cx="1293812" cy="1731963"/>
            <a:chOff x="1383" y="1253"/>
            <a:chExt cx="815" cy="1091"/>
          </a:xfrm>
        </p:grpSpPr>
        <p:grpSp>
          <p:nvGrpSpPr>
            <p:cNvPr id="21531" name="Group 42"/>
            <p:cNvGrpSpPr>
              <a:grpSpLocks/>
            </p:cNvGrpSpPr>
            <p:nvPr/>
          </p:nvGrpSpPr>
          <p:grpSpPr bwMode="auto">
            <a:xfrm>
              <a:off x="1383" y="1253"/>
              <a:ext cx="815" cy="831"/>
              <a:chOff x="2016" y="1920"/>
              <a:chExt cx="1680" cy="1680"/>
            </a:xfrm>
          </p:grpSpPr>
          <p:sp>
            <p:nvSpPr>
              <p:cNvPr id="30763" name="Oval 4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1535" name="Freeform 4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2" name="Text Box 45"/>
            <p:cNvSpPr txBox="1">
              <a:spLocks noChangeArrowheads="1"/>
            </p:cNvSpPr>
            <p:nvPr/>
          </p:nvSpPr>
          <p:spPr bwMode="gray">
            <a:xfrm>
              <a:off x="1417" y="1600"/>
              <a:ext cx="7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FFFFFF"/>
                  </a:solidFill>
                  <a:latin typeface="Browallia New" pitchFamily="34" charset="-34"/>
                  <a:cs typeface="Browallia New" pitchFamily="34" charset="-34"/>
                </a:rPr>
                <a:t>การถ่ายทำ</a:t>
              </a:r>
              <a:endParaRPr lang="en-US" sz="2400" b="1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21533" name="Oval 46"/>
            <p:cNvSpPr>
              <a:spLocks noChangeArrowheads="1"/>
            </p:cNvSpPr>
            <p:nvPr/>
          </p:nvSpPr>
          <p:spPr bwMode="gray">
            <a:xfrm>
              <a:off x="1467" y="2131"/>
              <a:ext cx="661" cy="213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99" name="Group 79"/>
          <p:cNvGrpSpPr>
            <a:grpSpLocks/>
          </p:cNvGrpSpPr>
          <p:nvPr/>
        </p:nvGrpSpPr>
        <p:grpSpPr bwMode="auto">
          <a:xfrm>
            <a:off x="7205663" y="4078288"/>
            <a:ext cx="1327150" cy="1800225"/>
            <a:chOff x="4539" y="2569"/>
            <a:chExt cx="836" cy="1134"/>
          </a:xfrm>
        </p:grpSpPr>
        <p:sp>
          <p:nvSpPr>
            <p:cNvPr id="30770" name="Oval 50"/>
            <p:cNvSpPr>
              <a:spLocks noChangeArrowheads="1"/>
            </p:cNvSpPr>
            <p:nvPr/>
          </p:nvSpPr>
          <p:spPr bwMode="gray">
            <a:xfrm>
              <a:off x="4539" y="2569"/>
              <a:ext cx="836" cy="84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2431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528" name="Freeform 51"/>
            <p:cNvSpPr>
              <a:spLocks/>
            </p:cNvSpPr>
            <p:nvPr/>
          </p:nvSpPr>
          <p:spPr bwMode="gray">
            <a:xfrm>
              <a:off x="4635" y="2583"/>
              <a:ext cx="644" cy="317"/>
            </a:xfrm>
            <a:custGeom>
              <a:avLst/>
              <a:gdLst>
                <a:gd name="T0" fmla="*/ 634 w 1321"/>
                <a:gd name="T1" fmla="*/ 179 h 712"/>
                <a:gd name="T2" fmla="*/ 642 w 1321"/>
                <a:gd name="T3" fmla="*/ 197 h 712"/>
                <a:gd name="T4" fmla="*/ 644 w 1321"/>
                <a:gd name="T5" fmla="*/ 214 h 712"/>
                <a:gd name="T6" fmla="*/ 641 w 1321"/>
                <a:gd name="T7" fmla="*/ 230 h 712"/>
                <a:gd name="T8" fmla="*/ 633 w 1321"/>
                <a:gd name="T9" fmla="*/ 245 h 712"/>
                <a:gd name="T10" fmla="*/ 620 w 1321"/>
                <a:gd name="T11" fmla="*/ 258 h 712"/>
                <a:gd name="T12" fmla="*/ 604 w 1321"/>
                <a:gd name="T13" fmla="*/ 269 h 712"/>
                <a:gd name="T14" fmla="*/ 583 w 1321"/>
                <a:gd name="T15" fmla="*/ 280 h 712"/>
                <a:gd name="T16" fmla="*/ 559 w 1321"/>
                <a:gd name="T17" fmla="*/ 289 h 712"/>
                <a:gd name="T18" fmla="*/ 532 w 1321"/>
                <a:gd name="T19" fmla="*/ 297 h 712"/>
                <a:gd name="T20" fmla="*/ 503 w 1321"/>
                <a:gd name="T21" fmla="*/ 304 h 712"/>
                <a:gd name="T22" fmla="*/ 471 w 1321"/>
                <a:gd name="T23" fmla="*/ 309 h 712"/>
                <a:gd name="T24" fmla="*/ 437 w 1321"/>
                <a:gd name="T25" fmla="*/ 313 h 712"/>
                <a:gd name="T26" fmla="*/ 402 w 1321"/>
                <a:gd name="T27" fmla="*/ 316 h 712"/>
                <a:gd name="T28" fmla="*/ 388 w 1321"/>
                <a:gd name="T29" fmla="*/ 317 h 712"/>
                <a:gd name="T30" fmla="*/ 232 w 1321"/>
                <a:gd name="T31" fmla="*/ 317 h 712"/>
                <a:gd name="T32" fmla="*/ 230 w 1321"/>
                <a:gd name="T33" fmla="*/ 317 h 712"/>
                <a:gd name="T34" fmla="*/ 199 w 1321"/>
                <a:gd name="T35" fmla="*/ 315 h 712"/>
                <a:gd name="T36" fmla="*/ 170 w 1321"/>
                <a:gd name="T37" fmla="*/ 313 h 712"/>
                <a:gd name="T38" fmla="*/ 141 w 1321"/>
                <a:gd name="T39" fmla="*/ 310 h 712"/>
                <a:gd name="T40" fmla="*/ 115 w 1321"/>
                <a:gd name="T41" fmla="*/ 307 h 712"/>
                <a:gd name="T42" fmla="*/ 91 w 1321"/>
                <a:gd name="T43" fmla="*/ 301 h 712"/>
                <a:gd name="T44" fmla="*/ 69 w 1321"/>
                <a:gd name="T45" fmla="*/ 295 h 712"/>
                <a:gd name="T46" fmla="*/ 50 w 1321"/>
                <a:gd name="T47" fmla="*/ 289 h 712"/>
                <a:gd name="T48" fmla="*/ 33 w 1321"/>
                <a:gd name="T49" fmla="*/ 280 h 712"/>
                <a:gd name="T50" fmla="*/ 19 w 1321"/>
                <a:gd name="T51" fmla="*/ 271 h 712"/>
                <a:gd name="T52" fmla="*/ 9 w 1321"/>
                <a:gd name="T53" fmla="*/ 260 h 712"/>
                <a:gd name="T54" fmla="*/ 3 w 1321"/>
                <a:gd name="T55" fmla="*/ 247 h 712"/>
                <a:gd name="T56" fmla="*/ 0 w 1321"/>
                <a:gd name="T57" fmla="*/ 233 h 712"/>
                <a:gd name="T58" fmla="*/ 0 w 1321"/>
                <a:gd name="T59" fmla="*/ 232 h 712"/>
                <a:gd name="T60" fmla="*/ 2 w 1321"/>
                <a:gd name="T61" fmla="*/ 217 h 712"/>
                <a:gd name="T62" fmla="*/ 8 w 1321"/>
                <a:gd name="T63" fmla="*/ 199 h 712"/>
                <a:gd name="T64" fmla="*/ 25 w 1321"/>
                <a:gd name="T65" fmla="*/ 165 h 712"/>
                <a:gd name="T66" fmla="*/ 46 w 1321"/>
                <a:gd name="T67" fmla="*/ 133 h 712"/>
                <a:gd name="T68" fmla="*/ 72 w 1321"/>
                <a:gd name="T69" fmla="*/ 105 h 712"/>
                <a:gd name="T70" fmla="*/ 99 w 1321"/>
                <a:gd name="T71" fmla="*/ 78 h 712"/>
                <a:gd name="T72" fmla="*/ 132 w 1321"/>
                <a:gd name="T73" fmla="*/ 56 h 712"/>
                <a:gd name="T74" fmla="*/ 166 w 1321"/>
                <a:gd name="T75" fmla="*/ 37 h 712"/>
                <a:gd name="T76" fmla="*/ 202 w 1321"/>
                <a:gd name="T77" fmla="*/ 21 h 712"/>
                <a:gd name="T78" fmla="*/ 242 w 1321"/>
                <a:gd name="T79" fmla="*/ 9 h 712"/>
                <a:gd name="T80" fmla="*/ 283 w 1321"/>
                <a:gd name="T81" fmla="*/ 3 h 712"/>
                <a:gd name="T82" fmla="*/ 325 w 1321"/>
                <a:gd name="T83" fmla="*/ 0 h 712"/>
                <a:gd name="T84" fmla="*/ 325 w 1321"/>
                <a:gd name="T85" fmla="*/ 0 h 712"/>
                <a:gd name="T86" fmla="*/ 370 w 1321"/>
                <a:gd name="T87" fmla="*/ 3 h 712"/>
                <a:gd name="T88" fmla="*/ 413 w 1321"/>
                <a:gd name="T89" fmla="*/ 10 h 712"/>
                <a:gd name="T90" fmla="*/ 454 w 1321"/>
                <a:gd name="T91" fmla="*/ 24 h 712"/>
                <a:gd name="T92" fmla="*/ 492 w 1321"/>
                <a:gd name="T93" fmla="*/ 40 h 712"/>
                <a:gd name="T94" fmla="*/ 527 w 1321"/>
                <a:gd name="T95" fmla="*/ 61 h 712"/>
                <a:gd name="T96" fmla="*/ 560 w 1321"/>
                <a:gd name="T97" fmla="*/ 86 h 712"/>
                <a:gd name="T98" fmla="*/ 589 w 1321"/>
                <a:gd name="T99" fmla="*/ 114 h 712"/>
                <a:gd name="T100" fmla="*/ 613 w 1321"/>
                <a:gd name="T101" fmla="*/ 145 h 712"/>
                <a:gd name="T102" fmla="*/ 634 w 1321"/>
                <a:gd name="T103" fmla="*/ 179 h 712"/>
                <a:gd name="T104" fmla="*/ 634 w 1321"/>
                <a:gd name="T105" fmla="*/ 17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Text Box 52"/>
            <p:cNvSpPr txBox="1">
              <a:spLocks noChangeArrowheads="1"/>
            </p:cNvSpPr>
            <p:nvPr/>
          </p:nvSpPr>
          <p:spPr bwMode="gray">
            <a:xfrm>
              <a:off x="4611" y="2795"/>
              <a:ext cx="69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FFFFFF"/>
                  </a:solidFill>
                  <a:latin typeface="Browallia New" pitchFamily="34" charset="-34"/>
                  <a:cs typeface="Browallia New" pitchFamily="34" charset="-34"/>
                </a:rPr>
                <a:t>การจัดทำ</a:t>
              </a:r>
            </a:p>
            <a:p>
              <a:pPr algn="ctr" eaLnBrk="0" hangingPunct="0"/>
              <a:r>
                <a:rPr lang="th-TH" sz="2400" b="1">
                  <a:solidFill>
                    <a:srgbClr val="FFFFFF"/>
                  </a:solidFill>
                  <a:latin typeface="Browallia New" pitchFamily="34" charset="-34"/>
                  <a:cs typeface="Browallia New" pitchFamily="34" charset="-34"/>
                </a:rPr>
                <a:t>สื่อประสม</a:t>
              </a:r>
              <a:endParaRPr lang="en-US" sz="2400" b="1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21530" name="Oval 53"/>
            <p:cNvSpPr>
              <a:spLocks noChangeArrowheads="1"/>
            </p:cNvSpPr>
            <p:nvPr/>
          </p:nvSpPr>
          <p:spPr bwMode="gray">
            <a:xfrm>
              <a:off x="4539" y="3436"/>
              <a:ext cx="799" cy="267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94" name="Group 74"/>
          <p:cNvGrpSpPr>
            <a:grpSpLocks/>
          </p:cNvGrpSpPr>
          <p:nvPr/>
        </p:nvGrpSpPr>
        <p:grpSpPr bwMode="auto">
          <a:xfrm>
            <a:off x="3821113" y="2709863"/>
            <a:ext cx="1327150" cy="1819275"/>
            <a:chOff x="2381" y="1752"/>
            <a:chExt cx="836" cy="1146"/>
          </a:xfrm>
        </p:grpSpPr>
        <p:grpSp>
          <p:nvGrpSpPr>
            <p:cNvPr id="21522" name="Group 55"/>
            <p:cNvGrpSpPr>
              <a:grpSpLocks/>
            </p:cNvGrpSpPr>
            <p:nvPr/>
          </p:nvGrpSpPr>
          <p:grpSpPr bwMode="auto">
            <a:xfrm>
              <a:off x="2381" y="1752"/>
              <a:ext cx="836" cy="834"/>
              <a:chOff x="2016" y="1920"/>
              <a:chExt cx="1680" cy="1680"/>
            </a:xfrm>
          </p:grpSpPr>
          <p:sp>
            <p:nvSpPr>
              <p:cNvPr id="30776" name="Oval 5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gray">
              <a:xfrm>
                <a:off x="2209" y="1948"/>
                <a:ext cx="1294" cy="635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1523" name="Text Box 58"/>
            <p:cNvSpPr txBox="1">
              <a:spLocks noChangeArrowheads="1"/>
            </p:cNvSpPr>
            <p:nvPr/>
          </p:nvSpPr>
          <p:spPr bwMode="gray">
            <a:xfrm>
              <a:off x="2422" y="1933"/>
              <a:ext cx="75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FFFFFF"/>
                  </a:solidFill>
                  <a:latin typeface="Browallia New" pitchFamily="34" charset="-34"/>
                  <a:cs typeface="Browallia New" pitchFamily="34" charset="-34"/>
                </a:rPr>
                <a:t>แคปเชอร์</a:t>
              </a:r>
            </a:p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Browallia New" pitchFamily="34" charset="-34"/>
                  <a:cs typeface="Browallia New" pitchFamily="34" charset="-34"/>
                </a:rPr>
                <a:t>(Capture)</a:t>
              </a:r>
            </a:p>
          </p:txBody>
        </p:sp>
        <p:sp>
          <p:nvSpPr>
            <p:cNvPr id="21524" name="Oval 59"/>
            <p:cNvSpPr>
              <a:spLocks noChangeArrowheads="1"/>
            </p:cNvSpPr>
            <p:nvPr/>
          </p:nvSpPr>
          <p:spPr bwMode="gray">
            <a:xfrm>
              <a:off x="2381" y="2630"/>
              <a:ext cx="798" cy="268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97" name="Group 77"/>
          <p:cNvGrpSpPr>
            <a:grpSpLocks/>
          </p:cNvGrpSpPr>
          <p:nvPr/>
        </p:nvGrpSpPr>
        <p:grpSpPr bwMode="auto">
          <a:xfrm>
            <a:off x="5476875" y="3502025"/>
            <a:ext cx="1327150" cy="1819275"/>
            <a:chOff x="3424" y="2251"/>
            <a:chExt cx="836" cy="1146"/>
          </a:xfrm>
        </p:grpSpPr>
        <p:grpSp>
          <p:nvGrpSpPr>
            <p:cNvPr id="21517" name="Group 62"/>
            <p:cNvGrpSpPr>
              <a:grpSpLocks/>
            </p:cNvGrpSpPr>
            <p:nvPr/>
          </p:nvGrpSpPr>
          <p:grpSpPr bwMode="auto">
            <a:xfrm>
              <a:off x="3424" y="2251"/>
              <a:ext cx="836" cy="834"/>
              <a:chOff x="2016" y="1920"/>
              <a:chExt cx="1680" cy="1680"/>
            </a:xfrm>
          </p:grpSpPr>
          <p:sp>
            <p:nvSpPr>
              <p:cNvPr id="30783" name="Oval 6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0784" name="Freeform 64"/>
              <p:cNvSpPr>
                <a:spLocks/>
              </p:cNvSpPr>
              <p:nvPr/>
            </p:nvSpPr>
            <p:spPr bwMode="gray">
              <a:xfrm>
                <a:off x="2209" y="1948"/>
                <a:ext cx="1294" cy="635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1518" name="Text Box 65"/>
            <p:cNvSpPr txBox="1">
              <a:spLocks noChangeArrowheads="1"/>
            </p:cNvSpPr>
            <p:nvPr/>
          </p:nvSpPr>
          <p:spPr bwMode="gray">
            <a:xfrm>
              <a:off x="3465" y="2598"/>
              <a:ext cx="7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FFFFFF"/>
                  </a:solidFill>
                  <a:latin typeface="Browallia New" pitchFamily="34" charset="-34"/>
                  <a:cs typeface="Browallia New" pitchFamily="34" charset="-34"/>
                </a:rPr>
                <a:t>การตัดต่อ</a:t>
              </a:r>
              <a:endParaRPr lang="en-US" sz="2400" b="1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21519" name="Oval 66"/>
            <p:cNvSpPr>
              <a:spLocks noChangeArrowheads="1"/>
            </p:cNvSpPr>
            <p:nvPr/>
          </p:nvSpPr>
          <p:spPr bwMode="gray">
            <a:xfrm>
              <a:off x="3424" y="3129"/>
              <a:ext cx="798" cy="268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95" name="Group 75"/>
          <p:cNvGrpSpPr>
            <a:grpSpLocks/>
          </p:cNvGrpSpPr>
          <p:nvPr/>
        </p:nvGrpSpPr>
        <p:grpSpPr bwMode="auto">
          <a:xfrm>
            <a:off x="581025" y="1341438"/>
            <a:ext cx="1331913" cy="1798637"/>
            <a:chOff x="340" y="890"/>
            <a:chExt cx="839" cy="1133"/>
          </a:xfrm>
        </p:grpSpPr>
        <p:grpSp>
          <p:nvGrpSpPr>
            <p:cNvPr id="21512" name="Group 69"/>
            <p:cNvGrpSpPr>
              <a:grpSpLocks/>
            </p:cNvGrpSpPr>
            <p:nvPr/>
          </p:nvGrpSpPr>
          <p:grpSpPr bwMode="auto">
            <a:xfrm>
              <a:off x="343" y="890"/>
              <a:ext cx="836" cy="840"/>
              <a:chOff x="2016" y="1920"/>
              <a:chExt cx="1680" cy="1680"/>
            </a:xfrm>
          </p:grpSpPr>
          <p:sp>
            <p:nvSpPr>
              <p:cNvPr id="30790" name="Oval 7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1516" name="Freeform 7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3" name="Text Box 72"/>
            <p:cNvSpPr txBox="1">
              <a:spLocks noChangeArrowheads="1"/>
            </p:cNvSpPr>
            <p:nvPr/>
          </p:nvSpPr>
          <p:spPr bwMode="gray">
            <a:xfrm>
              <a:off x="340" y="1237"/>
              <a:ext cx="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FFFFFF"/>
                  </a:solidFill>
                  <a:latin typeface="Browallia New" pitchFamily="34" charset="-34"/>
                  <a:cs typeface="Browallia New" pitchFamily="34" charset="-34"/>
                </a:rPr>
                <a:t>การวางแผน</a:t>
              </a:r>
              <a:endParaRPr lang="en-US" sz="2400" b="1">
                <a:solidFill>
                  <a:srgbClr val="FFFFFF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21514" name="Oval 73"/>
            <p:cNvSpPr>
              <a:spLocks noChangeArrowheads="1"/>
            </p:cNvSpPr>
            <p:nvPr/>
          </p:nvSpPr>
          <p:spPr bwMode="gray">
            <a:xfrm>
              <a:off x="343" y="1756"/>
              <a:ext cx="799" cy="267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ขั้นตอนการผลิตวิดีโอ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05400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 การวางแผน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เป็นการกำหนดเรื่องราวที่จะถ่ายทำว่าต้องการถ่ายทำสิ่งใด ร่าง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Storyboard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และกำหนดความยาวของเรื่องเพื่อที่จะได้เตรียมอุปกรณ์ต่าง ๆ ให้พร้อม</a:t>
            </a:r>
          </a:p>
        </p:txBody>
      </p:sp>
      <p:pic>
        <p:nvPicPr>
          <p:cNvPr id="22532" name="Picture 4" descr="BalletStory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719388"/>
            <a:ext cx="55435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ขั้นตอนการผลิตวิดีโอ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05400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 การถ่ายทำ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เป็นการบันทึกภาพเคลื่อนไหวภาพนิ่งหรือเหตุการณ์สำคัญต่างๆ ที่ผู้ผลิตต้อง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การจะถ่ายทำเพื่อจะได้ข้อมูลนั้นเก็บไว้</a:t>
            </a:r>
          </a:p>
        </p:txBody>
      </p:sp>
      <p:pic>
        <p:nvPicPr>
          <p:cNvPr id="23556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24175"/>
            <a:ext cx="41052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2010-04-05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924175"/>
            <a:ext cx="36718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708275"/>
            <a:ext cx="331152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ขั้นตอนการผลิตวิดีโอ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05400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 แคปเชอร์ </a:t>
            </a:r>
            <a:r>
              <a:rPr lang="en-US" sz="3600" b="1" smtClean="0">
                <a:latin typeface="Browallia New" pitchFamily="34" charset="-34"/>
                <a:cs typeface="Browallia New" pitchFamily="34" charset="-34"/>
              </a:rPr>
              <a:t>(Capture)</a:t>
            </a:r>
            <a:endParaRPr lang="th-TH" sz="3600" b="1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เป็นการถ่ายโอนข้อมูลสิ่งที่ถ่ายทำมาจากกล้องวิดีโอมาบันทึกลงในคอมพิวเตอร์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โดยทำการจัดเก็บเป็นไฟล์ .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AVI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เพื่อนำไปใช้ในการตัดต่อภาพได้</a:t>
            </a:r>
          </a:p>
        </p:txBody>
      </p:sp>
      <p:pic>
        <p:nvPicPr>
          <p:cNvPr id="24581" name="Picture 6" descr="AnalogCapture_HCamera_Compos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16338"/>
            <a:ext cx="331311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AnalogCapture_CaptureCard_Composite_Line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644900"/>
            <a:ext cx="32400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73463"/>
            <a:ext cx="345598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ขั้นตอนการผลิตวิดีโอ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05400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 แคปเชอร์ </a:t>
            </a:r>
            <a:r>
              <a:rPr lang="en-US" sz="3600" b="1" smtClean="0">
                <a:latin typeface="Browallia New" pitchFamily="34" charset="-34"/>
                <a:cs typeface="Browallia New" pitchFamily="34" charset="-34"/>
              </a:rPr>
              <a:t>(Capture)</a:t>
            </a:r>
            <a:endParaRPr lang="th-TH" sz="3600" b="1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5605" name="Picture 7" descr="1394card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773238"/>
            <a:ext cx="3024187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guidedvdSant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357563"/>
            <a:ext cx="345598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ขั้นตอนการผลิตวิดีโอ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05400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 การตัดต่อ </a:t>
            </a:r>
            <a:r>
              <a:rPr lang="en-US" sz="3600" b="1" smtClean="0">
                <a:latin typeface="Browallia New" pitchFamily="34" charset="-34"/>
                <a:cs typeface="Browallia New" pitchFamily="34" charset="-34"/>
              </a:rPr>
              <a:t>(Editor)</a:t>
            </a:r>
            <a:endParaRPr lang="th-TH" sz="3600" b="1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เป็นการนำไฟล์วิดีโอหลายๆ ไฟล์มาต่อเรียงกัน หรือตัดต่อบางส่วนออกไป รวม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ไปถึงการตกแต่งหรือใส่เอฟเฟ็กต์ต่างๆ ลงไป โดยใช้โปรแกรม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Video Editor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ต่างๆ</a:t>
            </a:r>
          </a:p>
        </p:txBody>
      </p:sp>
      <p:pic>
        <p:nvPicPr>
          <p:cNvPr id="26628" name="Picture 7" descr="133300-2508p065-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2738"/>
            <a:ext cx="39608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ADOBE_obr_4_pp2_standard_main_screen%20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924175"/>
            <a:ext cx="43926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ขั้นตอนการผลิตวิดีโอ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05400"/>
          </a:xfrm>
        </p:spPr>
        <p:txBody>
          <a:bodyPr/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Browallia New" pitchFamily="34" charset="-34"/>
              </a:rPr>
              <a:t> การจัดทำสื่อประสม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เป็นการบันทึกให้อยู่ในรูปแบบสื่อที่จะนำไปใช้งาน เช่น ไฟล์ต่างๆ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(.avi, .mov,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.mpeg)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แผ่นวีซีดี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VCD,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แผ่นดีวีดี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DVD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7652" name="Picture 6" descr="dvd_dis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141663"/>
            <a:ext cx="30241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dvd_disc_clip_art_101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852738"/>
            <a:ext cx="3457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cs typeface="Browallia New" pitchFamily="34" charset="-34"/>
              </a:rPr>
              <a:t>รูปแบบการบีบอัดไฟล์วิดีโอ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2441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Browallia New" pitchFamily="34" charset="-34"/>
                <a:cs typeface="Browallia New" pitchFamily="34" charset="-34"/>
              </a:rPr>
              <a:t>MPEG (Moving Picture Experts Group)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เป็นรูปแบบของการบีบอัดไฟล์ภาพวีดีโอซึ่งได้รับการพัฒนาให้เป็นมาตรฐาน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การบีบอัดข้อมูลโดยการเข้ารหัสที่เรียกว่า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DCT (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Discrete Cosine Transform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โดยไฟล์ในแบบ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MPEG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อาจมีการสูญเสียข้อมูลบางส่วนจากการบีบอัด แต่ก็เป็น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ส่วนน้อยมากโดยที่ตาเรามองไม่เห็นและไม่สามารถสังเกตได้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รูปแบบการบีบอัดไฟล์ในมาตรฐาน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MPEG 3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รูปแบบ คือ</a:t>
            </a:r>
          </a:p>
          <a:p>
            <a:pPr lvl="1" eaLnBrk="1" hangingPunct="1"/>
            <a:r>
              <a:rPr lang="en-US" smtClean="0">
                <a:latin typeface="Browallia New" pitchFamily="34" charset="-34"/>
                <a:cs typeface="Browallia New" pitchFamily="34" charset="-34"/>
              </a:rPr>
              <a:t>MPEG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</a:t>
            </a:r>
          </a:p>
          <a:p>
            <a:pPr lvl="1" eaLnBrk="1" hangingPunct="1"/>
            <a:r>
              <a:rPr lang="en-US" smtClean="0">
                <a:latin typeface="Browallia New" pitchFamily="34" charset="-34"/>
                <a:cs typeface="Browallia New" pitchFamily="34" charset="-34"/>
              </a:rPr>
              <a:t>MPEG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2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  <a:p>
            <a:pPr lvl="1" eaLnBrk="1" hangingPunct="1"/>
            <a:r>
              <a:rPr lang="en-US" smtClean="0">
                <a:latin typeface="Browallia New" pitchFamily="34" charset="-34"/>
                <a:cs typeface="Browallia New" pitchFamily="34" charset="-34"/>
              </a:rPr>
              <a:t>MPEG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4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cs typeface="Browallia New" pitchFamily="34" charset="-34"/>
              </a:rPr>
              <a:t>รูปแบบการบีบอัดไฟล์วิดีโอ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2441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Browallia New" pitchFamily="34" charset="-34"/>
                <a:cs typeface="Browallia New" pitchFamily="34" charset="-34"/>
              </a:rPr>
              <a:t>MPEG - 1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โดยปกติแล้วการรับชมภาพยนตร์จากแผ่นซีดี หรือที่เรียกกันติดปากว่าวีดีโอซีดี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VCD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) นั้น จะเป็นรูปแบบการบีบอัดไฟล์ในมาตรฐาน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MPEG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ที่มีความละเอียด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ของภาพที่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352 X 240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ที่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30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เฟรมต่อวินาที (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fps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) ซึ่งเปรียบได้กับคุณภาพการ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แสดงผลวีดีโอแบบ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VCR Video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หรือ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VHS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9700" name="Picture 4" descr="vc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005263"/>
            <a:ext cx="482441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6328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33400" y="1676400"/>
            <a:ext cx="8305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ข้อที่ 3. โปรแกรมใดสามารถสร้างภาพกราฟิกแบบ 3 มิติ ได้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solidFill>
                  <a:srgbClr val="FF0000"/>
                </a:solidFill>
                <a:latin typeface="Angsana New" pitchFamily="18" charset="-34"/>
              </a:rPr>
              <a:t>ก. </a:t>
            </a:r>
            <a:r>
              <a:rPr lang="en-US" sz="4000" b="1" kern="0" dirty="0" smtClean="0">
                <a:solidFill>
                  <a:srgbClr val="FF0000"/>
                </a:solidFill>
                <a:latin typeface="Angsana New" pitchFamily="18" charset="-34"/>
              </a:rPr>
              <a:t>3Ds MAX</a:t>
            </a:r>
            <a:endParaRPr lang="th-TH" sz="4000" b="1" kern="0" dirty="0" smtClean="0">
              <a:solidFill>
                <a:srgbClr val="FF0000"/>
              </a:solidFill>
              <a:latin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ข. </a:t>
            </a:r>
            <a:r>
              <a:rPr lang="en-US" sz="4000" b="1" kern="0" dirty="0" err="1" smtClean="0">
                <a:latin typeface="Angsana New" pitchFamily="18" charset="-34"/>
              </a:rPr>
              <a:t>PhotoShop</a:t>
            </a:r>
            <a:endParaRPr lang="th-TH" sz="4000" b="1" kern="0" dirty="0" smtClean="0">
              <a:latin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ค. </a:t>
            </a:r>
            <a:r>
              <a:rPr lang="en-US" sz="4000" b="1" kern="0" dirty="0" err="1" smtClean="0">
                <a:latin typeface="Angsana New" pitchFamily="18" charset="-34"/>
              </a:rPr>
              <a:t>PhotoScap</a:t>
            </a:r>
            <a:endParaRPr lang="th-TH" sz="4000" b="1" kern="0" dirty="0" smtClean="0">
              <a:latin typeface="Angsana New" pitchFamily="18" charset="-34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ง. </a:t>
            </a:r>
            <a:r>
              <a:rPr lang="en-US" sz="4000" b="1" kern="0" dirty="0" smtClean="0">
                <a:latin typeface="Angsana New" pitchFamily="18" charset="-34"/>
              </a:rPr>
              <a:t>Sony Sound Forge</a:t>
            </a:r>
            <a:endParaRPr lang="th-TH" sz="4000" b="1" kern="0" dirty="0" smtClean="0">
              <a:latin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cs typeface="Browallia New" pitchFamily="34" charset="-34"/>
              </a:rPr>
              <a:t>รูปแบบการบีบอัดไฟล์วิดีโอ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268413"/>
            <a:ext cx="8229600" cy="381635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Browallia New" pitchFamily="34" charset="-34"/>
                <a:cs typeface="Browallia New" pitchFamily="34" charset="-34"/>
              </a:rPr>
              <a:t>MPEG - 2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เป็นอีกรูปแบบหนึ่งที่พัฒนาเทคโนโลยีการบีบอัดมากขึ้น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MPEG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มีความ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ละเอียดมากขึ้น เท่ากับ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720 x 480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และ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1280 x 720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ที่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60 fps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โดยคุณภาพเสียง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เทียบเท่ากับซีดี ซึ่งมาตรฐานนี้เป็นที่ยอมรับและสามารถเล่นบนหน้าจอโทรทัศน์ใน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รูปแบบมาตรฐาน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NTSC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หรือแม้แต่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HDTV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ได้ ซึ่งถ้าเทียบกันแล้ว รูปแบบ </a:t>
            </a:r>
            <a:endParaRPr lang="en-US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MPEG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เป็นรูปแบบของ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 DVD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โดยรูปแบบ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MPEG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สามารถบีบอัดไฟล์วีดีโอ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ความยาว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ชั่วโมงได้โดยใช้ขนาดไฟล์ในการบันทึกเพียง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2 – 3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GB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เท่านั้น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cs typeface="Browallia New" pitchFamily="34" charset="-34"/>
              </a:rPr>
              <a:t>รูปแบบการบีบอัดไฟล์วิดีโอ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4100"/>
            <a:ext cx="8229600" cy="532765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Browallia New" pitchFamily="34" charset="-34"/>
                <a:cs typeface="Browallia New" pitchFamily="34" charset="-34"/>
              </a:rPr>
              <a:t>MPEG - 4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เป็นรูปแบบที่ทันสมัยโดยใช้หลักการบีบอัด การเข้ารหัสกราฟิกและวีดีโอในแบบ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อัลกอริทึมที่ได้รับการพัฒนามาจาก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MPEG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และ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MPEG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และเทคโนโลยีของ </a:t>
            </a:r>
            <a:endParaRPr lang="en-US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Apple QuickTime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โดยไฟล์ที่ได้รับการบีบอัดในรูปแบบ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Wavelet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based MPEG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4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จะมีขนาดเล็กกว่า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JPEG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หรือไฟล์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QuickTime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ซึ่งเป็นผลมาจากการลดขนาด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ช่วงกว้างของแบนด์วิท และรวมเอาไฟล์วีดีโอกับข้อความ กราฟิกเข้าไว้ด้วยกัน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แบ่งออกเป็นหลายส่วนตามหน้าที่แต่ละส่วน</a:t>
            </a:r>
          </a:p>
          <a:p>
            <a:pPr lvl="1" eaLnBrk="1" hangingPunct="1"/>
            <a:r>
              <a:rPr lang="en-US" sz="2800" smtClean="0">
                <a:latin typeface="Browallia New" pitchFamily="34" charset="-34"/>
                <a:cs typeface="Browallia New" pitchFamily="34" charset="-34"/>
              </a:rPr>
              <a:t>MPEG-4 part 2</a:t>
            </a:r>
          </a:p>
          <a:p>
            <a:pPr lvl="1" eaLnBrk="1" hangingPunct="1"/>
            <a:r>
              <a:rPr lang="en-US" sz="2800" smtClean="0">
                <a:latin typeface="Browallia New" pitchFamily="34" charset="-34"/>
                <a:cs typeface="Browallia New" pitchFamily="34" charset="-34"/>
              </a:rPr>
              <a:t>MPEG-4 part 3</a:t>
            </a:r>
          </a:p>
          <a:p>
            <a:pPr lvl="1" eaLnBrk="1" hangingPunct="1"/>
            <a:r>
              <a:rPr lang="en-US" sz="2800" smtClean="0">
                <a:latin typeface="Browallia New" pitchFamily="34" charset="-34"/>
                <a:cs typeface="Browallia New" pitchFamily="34" charset="-34"/>
              </a:rPr>
              <a:t>MPEG-4 part 10</a:t>
            </a:r>
            <a:endParaRPr lang="th-TH" sz="2800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cs typeface="Browallia New" pitchFamily="34" charset="-34"/>
              </a:rPr>
              <a:t>รูปแบบการบีบอัดไฟล์วิดีโอ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4100"/>
            <a:ext cx="8229600" cy="532765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Browallia New" pitchFamily="34" charset="-34"/>
                <a:cs typeface="Browallia New" pitchFamily="34" charset="-34"/>
              </a:rPr>
              <a:t>MPEG – 4 part 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รับผิดชอบกับการจัดการด้านภาพ ฟอร์แมตวิดีโอสำคัญๆ หลายตัว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	เช่น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DivX, XviD</a:t>
            </a:r>
          </a:p>
          <a:p>
            <a:pPr eaLnBrk="1" hangingPunct="1"/>
            <a:r>
              <a:rPr lang="en-US" b="1" smtClean="0">
                <a:latin typeface="Browallia New" pitchFamily="34" charset="-34"/>
                <a:cs typeface="Browallia New" pitchFamily="34" charset="-34"/>
              </a:rPr>
              <a:t>MPEG – 4 part 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รับผิดชอบกับการจัดการเสียง</a:t>
            </a:r>
          </a:p>
          <a:p>
            <a:pPr lvl="1" eaLnBrk="1" hangingPunct="1"/>
            <a:r>
              <a:rPr lang="en-US" sz="2800" b="1" smtClean="0">
                <a:latin typeface="Browallia New" pitchFamily="34" charset="-34"/>
                <a:cs typeface="Browallia New" pitchFamily="34" charset="-34"/>
              </a:rPr>
              <a:t>AAC</a:t>
            </a:r>
            <a:r>
              <a:rPr lang="en-US" sz="280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800" smtClean="0">
                <a:latin typeface="Browallia New" pitchFamily="34" charset="-34"/>
                <a:cs typeface="Browallia New" pitchFamily="34" charset="-34"/>
              </a:rPr>
              <a:t>Advance Audio Coding</a:t>
            </a:r>
            <a:r>
              <a:rPr lang="th-TH" sz="2800" smtClean="0">
                <a:latin typeface="Browallia New" pitchFamily="34" charset="-34"/>
                <a:cs typeface="Browallia New" pitchFamily="34" charset="-34"/>
              </a:rPr>
              <a:t>) เป็นการอิมพลีเมนต์ตาม </a:t>
            </a:r>
            <a:r>
              <a:rPr lang="en-US" sz="2800" smtClean="0">
                <a:latin typeface="Browallia New" pitchFamily="34" charset="-34"/>
                <a:cs typeface="Browallia New" pitchFamily="34" charset="-34"/>
              </a:rPr>
              <a:t>MPEG-4 part 3</a:t>
            </a:r>
            <a:r>
              <a:rPr lang="th-TH" sz="280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โดย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Apple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ซึ่งอ้างว่า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AAC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ที่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Bitrate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96 kbps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มีคุณภาพเทียบเท่ากับ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MP3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ที่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128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kbps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เทคโนโลยีนี้นำไปใช้กับเพลงที่ขายในร้านจำหน่ายเพลงออนไลน์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iTunes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Music Store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นามสกุลไฟล์ในฟอร์ตแมตนี้จะเป็น .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aac,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.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mp4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และ .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m4a</a:t>
            </a:r>
            <a:endParaRPr lang="th-TH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cs typeface="Browallia New" pitchFamily="34" charset="-34"/>
              </a:rPr>
              <a:t>รูปแบบการบีบอัดไฟล์วิดีโอ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4100"/>
            <a:ext cx="8229600" cy="532765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Browallia New" pitchFamily="34" charset="-34"/>
                <a:cs typeface="Browallia New" pitchFamily="34" charset="-34"/>
              </a:rPr>
              <a:t>MPEG – 4 part 10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จัดการกับการเข้ารหัสวิดีโอระดับสูง (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Advance Video Coding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lvl="1" eaLnBrk="1" hangingPunct="1"/>
            <a:r>
              <a:rPr lang="th-TH" sz="2800" b="1" smtClean="0">
                <a:latin typeface="Browallia New" pitchFamily="34" charset="-34"/>
                <a:cs typeface="Browallia New" pitchFamily="34" charset="-34"/>
              </a:rPr>
              <a:t>H.264 </a:t>
            </a:r>
            <a:r>
              <a:rPr lang="th-TH" sz="2800" smtClean="0">
                <a:latin typeface="Browallia New" pitchFamily="34" charset="-34"/>
                <a:cs typeface="Browallia New" pitchFamily="34" charset="-34"/>
              </a:rPr>
              <a:t>เป็นมาตรฐานที่ซ้อนกับ </a:t>
            </a:r>
            <a:r>
              <a:rPr lang="en-US" sz="2800" smtClean="0">
                <a:latin typeface="Browallia New" pitchFamily="34" charset="-34"/>
                <a:cs typeface="Browallia New" pitchFamily="34" charset="-34"/>
              </a:rPr>
              <a:t>AVC </a:t>
            </a:r>
            <a:r>
              <a:rPr lang="th-TH" sz="2800" smtClean="0">
                <a:latin typeface="Browallia New" pitchFamily="34" charset="-34"/>
                <a:cs typeface="Browallia New" pitchFamily="34" charset="-34"/>
              </a:rPr>
              <a:t>โดย </a:t>
            </a:r>
            <a:r>
              <a:rPr lang="en-US" sz="2800" smtClean="0">
                <a:latin typeface="Browallia New" pitchFamily="34" charset="-34"/>
                <a:cs typeface="Browallia New" pitchFamily="34" charset="-34"/>
              </a:rPr>
              <a:t>H</a:t>
            </a:r>
            <a:r>
              <a:rPr lang="th-TH" sz="2800" smtClean="0">
                <a:latin typeface="Browallia New" pitchFamily="34" charset="-34"/>
                <a:cs typeface="Browallia New" pitchFamily="34" charset="-34"/>
              </a:rPr>
              <a:t>.</a:t>
            </a:r>
            <a:r>
              <a:rPr lang="en-US" sz="2800" smtClean="0">
                <a:latin typeface="Browallia New" pitchFamily="34" charset="-34"/>
                <a:cs typeface="Browallia New" pitchFamily="34" charset="-34"/>
              </a:rPr>
              <a:t>264</a:t>
            </a:r>
            <a:r>
              <a:rPr lang="th-TH" sz="2800" smtClean="0">
                <a:latin typeface="Browallia New" pitchFamily="34" charset="-34"/>
                <a:cs typeface="Browallia New" pitchFamily="34" charset="-34"/>
              </a:rPr>
              <a:t> เป็นชื่อของ </a:t>
            </a:r>
            <a:r>
              <a:rPr lang="en-US" sz="2800" smtClean="0">
                <a:latin typeface="Browallia New" pitchFamily="34" charset="-34"/>
                <a:cs typeface="Browallia New" pitchFamily="34" charset="-34"/>
              </a:rPr>
              <a:t>ITU</a:t>
            </a:r>
            <a:r>
              <a:rPr lang="th-TH" sz="2800" smtClean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en-US" sz="2800" smtClean="0">
                <a:latin typeface="Browallia New" pitchFamily="34" charset="-34"/>
                <a:cs typeface="Browallia New" pitchFamily="34" charset="-34"/>
              </a:rPr>
              <a:t>T </a:t>
            </a:r>
            <a:r>
              <a:rPr lang="th-TH" sz="2800" smtClean="0">
                <a:latin typeface="Browallia New" pitchFamily="34" charset="-34"/>
                <a:cs typeface="Browallia New" pitchFamily="34" charset="-34"/>
              </a:rPr>
              <a:t>และ </a:t>
            </a:r>
            <a:endParaRPr lang="en-US" sz="2800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AVC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เป็นชื่อของทาง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MPEG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เท่านั้นเอง มีความสามารถในการเข้ารหัสวิดีโอที่สูง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กว่า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MPEG-4 part 2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มาก ปัจจุบันเพิ่งเริ่มนำมาใช้งาน โดย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Apple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จะนำไปใช้ใน </a:t>
            </a:r>
            <a:endParaRPr lang="en-US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Browallia New" pitchFamily="34" charset="-34"/>
                <a:cs typeface="Browallia New" pitchFamily="34" charset="-34"/>
              </a:rPr>
              <a:t>QuickTime 7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และ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MacOSX 10.4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นอกจากนั้น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H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.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264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 เริ่มถูกนำไปใช้ในระบบทีวี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แบบใหม่ของญี่ปุ่นและยุโรป และฟอร์แมตแผ่นดิสก์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Bluray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กับ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HD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DVD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และ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Browallia New" pitchFamily="34" charset="-34"/>
                <a:cs typeface="Browallia New" pitchFamily="34" charset="-34"/>
              </a:rPr>
              <a:t>งานด้านกล้องวงจรปิด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CCTV </a:t>
            </a:r>
            <a:r>
              <a:rPr lang="th-TH" smtClean="0">
                <a:latin typeface="Browallia New" pitchFamily="34" charset="-34"/>
                <a:cs typeface="Browallia New" pitchFamily="34" charset="-34"/>
              </a:rPr>
              <a:t>โดยเครื่องบันทึกภาพ </a:t>
            </a:r>
            <a:r>
              <a:rPr lang="en-US" smtClean="0">
                <a:latin typeface="Browallia New" pitchFamily="34" charset="-34"/>
                <a:cs typeface="Browallia New" pitchFamily="34" charset="-34"/>
              </a:rPr>
              <a:t>DVR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cs typeface="Browallia New" pitchFamily="34" charset="-34"/>
              </a:rPr>
              <a:t>รูปแบบการบีบอัดไฟล์วิดีโอ</a:t>
            </a:r>
          </a:p>
        </p:txBody>
      </p:sp>
      <p:pic>
        <p:nvPicPr>
          <p:cNvPr id="34819" name="Picture 4" descr="VideoFileCompari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1196975"/>
            <a:ext cx="80629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รูปแบบไฟล์วิดีโอ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Video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F</a:t>
            </a:r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ile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F</a:t>
            </a:r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ormat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44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7170" name="Rectangle 66"/>
          <p:cNvSpPr>
            <a:spLocks noChangeArrowheads="1"/>
          </p:cNvSpPr>
          <p:nvPr/>
        </p:nvSpPr>
        <p:spPr bwMode="auto">
          <a:xfrm>
            <a:off x="519113" y="1054100"/>
            <a:ext cx="8229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th-TH" sz="2800" b="1">
                <a:latin typeface="Browallia New" pitchFamily="34" charset="-34"/>
                <a:cs typeface="Browallia New" pitchFamily="34" charset="-34"/>
              </a:rPr>
              <a:t>.</a:t>
            </a:r>
            <a:r>
              <a:rPr lang="en-US" sz="2800" b="1">
                <a:latin typeface="Browallia New" pitchFamily="34" charset="-34"/>
                <a:cs typeface="Browallia New" pitchFamily="34" charset="-34"/>
              </a:rPr>
              <a:t>avi</a:t>
            </a:r>
            <a:r>
              <a:rPr lang="th-TH" sz="2800" b="1">
                <a:latin typeface="Browallia New" pitchFamily="34" charset="-34"/>
                <a:cs typeface="Browallia New" pitchFamily="34" charset="-34"/>
              </a:rPr>
              <a:t> (Audio / Video Interleave)</a:t>
            </a:r>
            <a:endParaRPr lang="en-US" sz="2800" b="1">
              <a:latin typeface="Browallia New" pitchFamily="34" charset="-34"/>
              <a:cs typeface="Browallia New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80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เป็นฟอร์แมตที่พัฒนาโดยบริษัทไมโครซอฟต์ ปัจจุบันมีโปรแกรมแสดงผลติดตั้ง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th-TH" sz="2800">
                <a:latin typeface="Browallia New" pitchFamily="34" charset="-34"/>
                <a:cs typeface="Browallia New" pitchFamily="34" charset="-34"/>
              </a:rPr>
              <a:t>มาพร้อมกับชุด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Microsoft Windows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คือ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Windows Media Player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เป็นไฟล์วิดีโอที่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th-TH" sz="2800">
                <a:latin typeface="Browallia New" pitchFamily="34" charset="-34"/>
                <a:cs typeface="Browallia New" pitchFamily="34" charset="-34"/>
              </a:rPr>
              <a:t>มีความละเอียดสูง เหมาะสมกับการนำมาใช้ในงานตัดต่อวิดีโอ แต่ไม่นิยมนำมาใช้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th-TH" sz="2800">
                <a:latin typeface="Browallia New" pitchFamily="34" charset="-34"/>
                <a:cs typeface="Browallia New" pitchFamily="34" charset="-34"/>
              </a:rPr>
              <a:t>ในสื่อดิจิตอลอื่น ๆ เพราะไฟล์มีขนาดใหญ่มาก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th-TH" sz="2800">
                <a:latin typeface="Browallia New" pitchFamily="34" charset="-34"/>
                <a:cs typeface="Browallia New" pitchFamily="34" charset="-34"/>
              </a:rPr>
              <a:t>.</a:t>
            </a:r>
            <a:r>
              <a:rPr lang="en-US" sz="2800" b="1">
                <a:latin typeface="Browallia New" pitchFamily="34" charset="-34"/>
                <a:cs typeface="Browallia New" pitchFamily="34" charset="-34"/>
              </a:rPr>
              <a:t>mpg</a:t>
            </a:r>
            <a:r>
              <a:rPr lang="th-TH" sz="2800" b="1">
                <a:latin typeface="Browallia New" pitchFamily="34" charset="-34"/>
                <a:cs typeface="Browallia New" pitchFamily="34" charset="-34"/>
              </a:rPr>
              <a:t> หรือ .</a:t>
            </a:r>
            <a:r>
              <a:rPr lang="en-US" sz="2800" b="1">
                <a:latin typeface="Browallia New" pitchFamily="34" charset="-34"/>
                <a:cs typeface="Browallia New" pitchFamily="34" charset="-34"/>
              </a:rPr>
              <a:t>mpeg</a:t>
            </a:r>
            <a:endParaRPr lang="th-TH" sz="2800" b="1">
              <a:latin typeface="Browallia New" pitchFamily="34" charset="-34"/>
              <a:cs typeface="Browallia New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80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ไฟล์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MPEG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เป็นไฟล์มาตรฐานในการบีบอัดไฟล์วิดีโอ ซึ่งเป็นรูปแบบของวิดีโอ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th-TH" sz="2800">
                <a:latin typeface="Browallia New" pitchFamily="34" charset="-34"/>
                <a:cs typeface="Browallia New" pitchFamily="34" charset="-34"/>
              </a:rPr>
              <a:t>ที่มีคุณภาพสูงและนิยมนำมาใช้กับงานวิดีโอหลายประเภท</a:t>
            </a:r>
            <a:endParaRPr lang="en-US" sz="280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7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รูปแบบไฟล์วิดีโอ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Video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F</a:t>
            </a:r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ile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F</a:t>
            </a:r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ormat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44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19113" y="1054100"/>
            <a:ext cx="8229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th-TH" sz="2800" b="1">
                <a:latin typeface="Browallia New" pitchFamily="34" charset="-34"/>
                <a:cs typeface="Browallia New" pitchFamily="34" charset="-34"/>
              </a:rPr>
              <a:t>.</a:t>
            </a:r>
            <a:r>
              <a:rPr lang="en-US" sz="2800" b="1">
                <a:latin typeface="Browallia New" pitchFamily="34" charset="-34"/>
                <a:cs typeface="Browallia New" pitchFamily="34" charset="-34"/>
              </a:rPr>
              <a:t>dat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80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เป็นระบบของไฟล์ภาพยนตร์หรือไฟล์คาราโอเกะจากแผ่น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VCD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ที่อยู่ในรูปแบบ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th-TH" sz="2800">
                <a:latin typeface="Browallia New" pitchFamily="34" charset="-34"/>
                <a:cs typeface="Browallia New" pitchFamily="34" charset="-34"/>
              </a:rPr>
              <a:t>ไฟล์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MPEG-1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 สามารถเปิดเล่นด้วยโปรแกรมดูหนัง เช่น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Power DVD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th-TH" sz="2800" b="1">
                <a:latin typeface="Browallia New" pitchFamily="34" charset="-34"/>
                <a:cs typeface="Browallia New" pitchFamily="34" charset="-34"/>
              </a:rPr>
              <a:t>.</a:t>
            </a:r>
            <a:r>
              <a:rPr lang="en-US" sz="2800" b="1">
                <a:latin typeface="Browallia New" pitchFamily="34" charset="-34"/>
                <a:cs typeface="Browallia New" pitchFamily="34" charset="-34"/>
              </a:rPr>
              <a:t>wmv </a:t>
            </a:r>
            <a:r>
              <a:rPr lang="th-TH" sz="2800" b="1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800" b="1">
                <a:latin typeface="Browallia New" pitchFamily="34" charset="-34"/>
                <a:cs typeface="Browallia New" pitchFamily="34" charset="-34"/>
              </a:rPr>
              <a:t>Windows Media Video</a:t>
            </a:r>
            <a:r>
              <a:rPr lang="th-TH" sz="2800" b="1"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th-TH" sz="2800" b="1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เป็นไฟล์วิดีโอของบริษัทไมโครซอฟท์ เป็นไฟล์ที่ได้รับความนิยมในปัจจุบันจาก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th-TH" sz="2800">
                <a:latin typeface="Browallia New" pitchFamily="34" charset="-34"/>
                <a:cs typeface="Browallia New" pitchFamily="34" charset="-34"/>
              </a:rPr>
              <a:t>สื่ออินเทอร์เน็ต มีจุดประสงค์ที่สร้างขึ้นมาเพื่อชมวิดีโอแบบ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Movie on Demand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800" b="1">
                <a:latin typeface="Browallia New" pitchFamily="34" charset="-34"/>
                <a:cs typeface="Browallia New" pitchFamily="34" charset="-34"/>
              </a:rPr>
              <a:t>.mov</a:t>
            </a:r>
            <a:endParaRPr lang="th-TH" sz="2800" b="1">
              <a:latin typeface="Browallia New" pitchFamily="34" charset="-34"/>
              <a:cs typeface="Browallia New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th-TH" sz="2800">
                <a:latin typeface="Browallia New" pitchFamily="34" charset="-34"/>
                <a:cs typeface="Browallia New" pitchFamily="34" charset="-34"/>
              </a:rPr>
              <a:t>	เป็นฟอร์แมตที่พัฒนาโดยบริษัท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Apple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ซึ่งมีความนิยมสูงในเครื่องตระกูล </a:t>
            </a:r>
            <a:endParaRPr lang="en-US" sz="2800">
              <a:latin typeface="Browallia New" pitchFamily="34" charset="-34"/>
              <a:cs typeface="Browallia New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800">
                <a:latin typeface="Browallia New" pitchFamily="34" charset="-34"/>
                <a:cs typeface="Browallia New" pitchFamily="34" charset="-34"/>
              </a:rPr>
              <a:t>Macintosh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สามารถใช้ได้กับเครื่องที่ใช้ระบบ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Windows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แต่จำเป็นต้องติดตั้ง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th-TH" sz="2800">
                <a:latin typeface="Browallia New" pitchFamily="34" charset="-34"/>
                <a:cs typeface="Browallia New" pitchFamily="34" charset="-34"/>
              </a:rPr>
              <a:t>โปรแกรม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QuickTime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ก่อน นิยมใช้นำเสนอข้อมูลไฟล์ผ่านอินเทอร์เน็ต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รูปแบบไฟล์วิดีโอ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Video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F</a:t>
            </a:r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ile 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F</a:t>
            </a:r>
            <a:r>
              <a:rPr lang="th-TH" sz="4400" smtClean="0">
                <a:latin typeface="Browallia New" pitchFamily="34" charset="-34"/>
                <a:cs typeface="Browallia New" pitchFamily="34" charset="-34"/>
              </a:rPr>
              <a:t>ormat</a:t>
            </a:r>
            <a:r>
              <a:rPr lang="en-US" sz="440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th-TH" sz="44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19113" y="1054100"/>
            <a:ext cx="8229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th-TH" sz="2800" b="1">
                <a:latin typeface="Browallia New" pitchFamily="34" charset="-34"/>
                <a:cs typeface="Browallia New" pitchFamily="34" charset="-34"/>
              </a:rPr>
              <a:t>.</a:t>
            </a:r>
            <a:r>
              <a:rPr lang="en-US" sz="2800" b="1">
                <a:latin typeface="Browallia New" pitchFamily="34" charset="-34"/>
                <a:cs typeface="Browallia New" pitchFamily="34" charset="-34"/>
              </a:rPr>
              <a:t>rm </a:t>
            </a:r>
            <a:r>
              <a:rPr lang="th-TH" sz="2800" b="1">
                <a:latin typeface="Browallia New" pitchFamily="34" charset="-34"/>
                <a:cs typeface="Browallia New" pitchFamily="34" charset="-34"/>
              </a:rPr>
              <a:t>หรือ .</a:t>
            </a:r>
            <a:r>
              <a:rPr lang="en-US" sz="2800" b="1">
                <a:latin typeface="Browallia New" pitchFamily="34" charset="-34"/>
                <a:cs typeface="Browallia New" pitchFamily="34" charset="-34"/>
              </a:rPr>
              <a:t>ram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800"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เป็นรูปแบบของแฟ้มที่พัฒนาโดยบริษัท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Real Network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 รูปแบบไฟล์ชนิดนี้มี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โปรแกรมใช้ในการอ่านข้อมูลของไฟล์ประเภทนี้ได้แก่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Real Player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 Real One Player</a:t>
            </a:r>
            <a:endParaRPr lang="th-TH" sz="2800">
              <a:latin typeface="Browallia New" pitchFamily="34" charset="-34"/>
              <a:cs typeface="Browallia New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th-TH" sz="2800" b="1">
                <a:latin typeface="Browallia New" pitchFamily="34" charset="-34"/>
                <a:cs typeface="Browallia New" pitchFamily="34" charset="-34"/>
              </a:rPr>
              <a:t>.</a:t>
            </a:r>
            <a:r>
              <a:rPr lang="en-US" sz="2800" b="1">
                <a:latin typeface="Browallia New" pitchFamily="34" charset="-34"/>
                <a:cs typeface="Browallia New" pitchFamily="34" charset="-34"/>
              </a:rPr>
              <a:t>flv</a:t>
            </a:r>
            <a:r>
              <a:rPr lang="th-TH" sz="2800" b="1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>
                <a:latin typeface="Browallia New" pitchFamily="34" charset="-34"/>
                <a:cs typeface="Browallia New" pitchFamily="34" charset="-34"/>
              </a:rPr>
              <a:t>(Flash Video)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th-TH" sz="2800">
                <a:latin typeface="Browallia New" pitchFamily="34" charset="-34"/>
                <a:cs typeface="Browallia New" pitchFamily="34" charset="-34"/>
              </a:rPr>
              <a:t>	เป็นไฟล์วิดีโอในรูปแบบของ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Flash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ซึ่งมีข้อดีคือ สามารถนำมาใช้งานร่วมกับ </a:t>
            </a:r>
            <a:endParaRPr lang="en-US" sz="2800">
              <a:latin typeface="Browallia New" pitchFamily="34" charset="-34"/>
              <a:cs typeface="Browallia New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800">
                <a:latin typeface="Browallia New" pitchFamily="34" charset="-34"/>
                <a:cs typeface="Browallia New" pitchFamily="34" charset="-34"/>
              </a:rPr>
              <a:t>Component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ของ </a:t>
            </a:r>
            <a:r>
              <a:rPr lang="en-US" sz="2800">
                <a:latin typeface="Browallia New" pitchFamily="34" charset="-34"/>
                <a:cs typeface="Browallia New" pitchFamily="34" charset="-34"/>
              </a:rPr>
              <a:t>Flash </a:t>
            </a:r>
            <a:r>
              <a:rPr lang="th-TH" sz="2800">
                <a:latin typeface="Browallia New" pitchFamily="34" charset="-34"/>
                <a:cs typeface="Browallia New" pitchFamily="34" charset="-34"/>
              </a:rPr>
              <a:t>รวมทั้งไฟล์ที่บีบอัดแล้วมีขนาดเล็กแต่ยังคงรายละเอียด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th-TH" sz="2800">
                <a:latin typeface="Browallia New" pitchFamily="34" charset="-34"/>
                <a:cs typeface="Browallia New" pitchFamily="34" charset="-34"/>
              </a:rPr>
              <a:t>ของไฟล์ต้นฉบับได้เป็นอย่างดี นิยมใช้นำเสนอข้อมูลบนอินเทอร์เน็ต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cs typeface="Angsana New" pitchFamily="18" charset="-34"/>
              </a:rPr>
              <a:t>The End</a:t>
            </a:r>
            <a:endParaRPr lang="th-TH" smtClean="0">
              <a:cs typeface="Angsana New" pitchFamily="18" charset="-34"/>
            </a:endParaRPr>
          </a:p>
        </p:txBody>
      </p:sp>
      <p:pic>
        <p:nvPicPr>
          <p:cNvPr id="3" name="Picture 2" descr="LOGO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946" y="4217179"/>
            <a:ext cx="1826748" cy="2712283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4676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5304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6764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81000" y="16002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ข้อ 4. ภาพที่มีขนาดเท่ากันแต่ความละเอียดต่างกันเพราะเหตุใด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solidFill>
                  <a:srgbClr val="FF0000"/>
                </a:solidFill>
                <a:latin typeface="Angsana New" pitchFamily="18" charset="-34"/>
              </a:rPr>
              <a:t>ก.  จำนวน</a:t>
            </a:r>
            <a:r>
              <a:rPr lang="th-TH" sz="4000" b="1" kern="0" dirty="0" err="1" smtClean="0">
                <a:solidFill>
                  <a:srgbClr val="FF0000"/>
                </a:solidFill>
                <a:latin typeface="Angsana New" pitchFamily="18" charset="-34"/>
              </a:rPr>
              <a:t>พิกเซล</a:t>
            </a:r>
            <a:r>
              <a:rPr lang="th-TH" sz="4000" b="1" kern="0" dirty="0" smtClean="0">
                <a:solidFill>
                  <a:srgbClr val="FF0000"/>
                </a:solidFill>
                <a:latin typeface="Angsana New" pitchFamily="18" charset="-34"/>
              </a:rPr>
              <a:t>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ข.  ขนาดของจุดต่างกัน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ค.  จำนวน</a:t>
            </a:r>
            <a:r>
              <a:rPr lang="th-TH" sz="4000" b="1" kern="0" dirty="0" err="1" smtClean="0">
                <a:latin typeface="Angsana New" pitchFamily="18" charset="-34"/>
              </a:rPr>
              <a:t>พิกเซล</a:t>
            </a:r>
            <a:r>
              <a:rPr lang="th-TH" sz="4000" b="1" kern="0" dirty="0" smtClean="0">
                <a:latin typeface="Angsana New" pitchFamily="18" charset="-34"/>
              </a:rPr>
              <a:t>ต่างกันและขนาดจุดก็ต่างกัน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4000" b="1" kern="0" dirty="0" smtClean="0">
                <a:latin typeface="Angsana New" pitchFamily="18" charset="-34"/>
              </a:rPr>
              <a:t>ง.   ผิดทุกข้อ</a:t>
            </a:r>
          </a:p>
          <a:p>
            <a:endParaRPr lang="th-TH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4280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ข้อ 5. ข้อใดเป็นหน้าที่และการประยุกต์ใช้</a:t>
            </a:r>
            <a:r>
              <a:rPr lang="th-TH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งานเลเยอร์</a:t>
            </a:r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ได้อย่างถูกต้อง</a:t>
            </a:r>
          </a:p>
          <a:p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ก. </a:t>
            </a:r>
            <a:r>
              <a:rPr lang="th-TH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เลเยอร์</a:t>
            </a:r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เป็นเหมือนการวางแผ่นใส ซ้อนทับกันเป็นลำดับขั้นขึ้นมาเรื่อยๆ</a:t>
            </a:r>
          </a:p>
          <a:p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ข. </a:t>
            </a:r>
            <a:r>
              <a:rPr lang="th-TH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เลเยอร์</a:t>
            </a:r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เป็นเหมือนการวางกระดาษบาง ซ้อนทับกันเป็นลำดับขั้นขึ้นมาเรื่อยๆ</a:t>
            </a:r>
          </a:p>
          <a:p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ค. เป็นวิธีการจัดเรียงภาพ โดยแบ่งภาพออกเป็นชั้นๆ ซ้อนกัน ใช้สร้างงานคอมพิวเตอร์กราฟิก</a:t>
            </a:r>
          </a:p>
          <a:p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ง. ข้อ ก และ ค ถูก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81000" y="1510145"/>
            <a:ext cx="838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>
                <a:latin typeface="Angsana New" pitchFamily="18" charset="-34"/>
              </a:rPr>
              <a:t>6. ข้อ</a:t>
            </a:r>
            <a:r>
              <a:rPr lang="th-TH" sz="3500" b="1" dirty="0">
                <a:latin typeface="Angsana New" pitchFamily="18" charset="-34"/>
              </a:rPr>
              <a:t>ใดกล่าว</a:t>
            </a:r>
            <a:r>
              <a:rPr lang="th-TH" sz="3500" b="1" u="sng" dirty="0" smtClean="0">
                <a:latin typeface="Angsana New" pitchFamily="18" charset="-34"/>
              </a:rPr>
              <a:t>ถูกต้อง </a:t>
            </a:r>
            <a:r>
              <a:rPr lang="th-TH" sz="3500" b="1" dirty="0" smtClean="0">
                <a:latin typeface="Angsana New" pitchFamily="18" charset="-34"/>
              </a:rPr>
              <a:t>เกี่ยวกับ</a:t>
            </a:r>
            <a:r>
              <a:rPr lang="th-TH" sz="3500" b="1" dirty="0">
                <a:latin typeface="Angsana New" pitchFamily="18" charset="-34"/>
              </a:rPr>
              <a:t>หลักการทำงาน</a:t>
            </a:r>
            <a:r>
              <a:rPr lang="th-TH" sz="3500" b="1" dirty="0" smtClean="0">
                <a:latin typeface="Angsana New" pitchFamily="18" charset="-34"/>
              </a:rPr>
              <a:t>ของภาพกราฟิก</a:t>
            </a:r>
            <a:r>
              <a:rPr lang="th-TH" sz="3500" b="1" dirty="0">
                <a:latin typeface="Angsana New" pitchFamily="18" charset="-34"/>
              </a:rPr>
              <a:t>แบบ </a:t>
            </a:r>
            <a:r>
              <a:rPr lang="en-US" sz="3500" b="1" dirty="0">
                <a:latin typeface="Angsana New" pitchFamily="18" charset="-34"/>
              </a:rPr>
              <a:t>Vector</a:t>
            </a:r>
            <a:endParaRPr lang="th-TH" sz="3500" b="1" dirty="0">
              <a:latin typeface="Angsana New" pitchFamily="18" charset="-34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064327" y="2173577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ก. ใช้สร้างภาพ แก้ไขและตกแต่งภาพ เหมาะกับ                    การ</a:t>
            </a:r>
            <a:r>
              <a:rPr lang="th-TH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สร้างโล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โก้ และ</a:t>
            </a: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ออกแบบนิตยสาร</a:t>
            </a:r>
            <a:endParaRPr lang="th-TH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064327" y="3240377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ข. ภาพเกิดจากจุดสีสี่เหลี่ยมเล็ก ๆหลาย ๆ จุดมาเรียงต่อกันจนเกิดเป็นรูปภาพ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064327" y="4230977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ค. ภาพเกิดจากการอ้างอิงความสัมพันธ์ทางคณิตศาสตร์หรือการคำนวณ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057400" y="5237452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ง. ภาพเกิดจากการยิงแสงของประจุไฟฟ้าไปยังแม่สี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RGB </a:t>
            </a:r>
            <a:r>
              <a:rPr lang="th-TH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</a:rPr>
              <a:t>และเกิดเป็นภาพสีต่าง ๆ</a:t>
            </a:r>
          </a:p>
        </p:txBody>
      </p:sp>
      <p:sp>
        <p:nvSpPr>
          <p:cNvPr id="53255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3256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461654" y="1569244"/>
            <a:ext cx="684414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500" b="1" dirty="0" smtClean="0"/>
              <a:t>7. โมเดล</a:t>
            </a:r>
            <a:r>
              <a:rPr lang="th-TH" sz="3500" b="1" dirty="0"/>
              <a:t>สีระบบใดที่เหมาะกับงาน</a:t>
            </a:r>
            <a:r>
              <a:rPr lang="th-TH" sz="3500" b="1" dirty="0" smtClean="0"/>
              <a:t>พิมพ์มากที่สุด</a:t>
            </a:r>
            <a:endParaRPr lang="th-TH" sz="3500" b="1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37855" y="2712244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ก. </a:t>
            </a:r>
            <a:r>
              <a:rPr lang="en-US" sz="3200" b="1">
                <a:latin typeface="Angsana New" pitchFamily="18" charset="-34"/>
              </a:rPr>
              <a:t>RGB</a:t>
            </a:r>
            <a:endParaRPr lang="th-TH" sz="3200" b="1">
              <a:latin typeface="Angsana New" pitchFamily="18" charset="-34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76255" y="2712244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</a:rPr>
              <a:t>ข. 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</a:rPr>
              <a:t>CMYK</a:t>
            </a:r>
            <a:endParaRPr lang="th-TH" sz="3200" b="1" dirty="0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537855" y="3931444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ค. </a:t>
            </a:r>
            <a:r>
              <a:rPr lang="en-US" sz="3200" b="1">
                <a:latin typeface="Angsana New" pitchFamily="18" charset="-34"/>
              </a:rPr>
              <a:t>HSB</a:t>
            </a:r>
            <a:endParaRPr lang="th-TH" sz="3200" b="1">
              <a:latin typeface="Angsana New" pitchFamily="18" charset="-34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007428" y="3942052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latin typeface="Angsana New" pitchFamily="18" charset="-34"/>
              </a:rPr>
              <a:t>ง. </a:t>
            </a:r>
            <a:r>
              <a:rPr lang="en-US" sz="3200" b="1">
                <a:latin typeface="Angsana New" pitchFamily="18" charset="-34"/>
              </a:rPr>
              <a:t>LAB</a:t>
            </a:r>
            <a:endParaRPr lang="th-TH" sz="3200" b="1">
              <a:latin typeface="Angsana New" pitchFamily="18" charset="-34"/>
            </a:endParaRPr>
          </a:p>
        </p:txBody>
      </p:sp>
      <p:sp>
        <p:nvSpPr>
          <p:cNvPr id="52231" name="Text Box 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543800" y="6019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  <a:endParaRPr lang="th-TH"/>
          </a:p>
        </p:txBody>
      </p:sp>
      <p:sp>
        <p:nvSpPr>
          <p:cNvPr id="52232" name="Text Box 8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600200" y="594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</a:t>
            </a:r>
            <a:endParaRPr lang="th-TH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0Gp_natural_light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powerpoint-templates-04</Template>
  <TotalTime>1179</TotalTime>
  <Words>1307</Words>
  <Application>Microsoft Office PowerPoint</Application>
  <PresentationFormat>On-screen Show (4:3)</PresentationFormat>
  <Paragraphs>349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170Gp_natural_light</vt:lpstr>
      <vt:lpstr>Image</vt:lpstr>
      <vt:lpstr>วิดีโอ (Video Media)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ชนิดของวิดีโอ</vt:lpstr>
      <vt:lpstr>วิดีโออนาลอก (Analog Video)</vt:lpstr>
      <vt:lpstr>วิดีโออนาลอก (Analog Video)</vt:lpstr>
      <vt:lpstr>วิดีโออนาลอก (Analog Video)</vt:lpstr>
      <vt:lpstr>วิดีโอดิจิตอล (Digital Video)</vt:lpstr>
      <vt:lpstr>วิดีโอดิจิตอล (Digital Video)</vt:lpstr>
      <vt:lpstr>มาตราฐานการแพร่ภาพวิดีโอ</vt:lpstr>
      <vt:lpstr>มาตราฐานการแพร่ภาพวิดีโอ</vt:lpstr>
      <vt:lpstr>มาตราฐานการแพร่ภาพวิดีโอ</vt:lpstr>
      <vt:lpstr>มาตราฐานการแพร่ภาพวิดีโอ</vt:lpstr>
      <vt:lpstr>มาตราฐานการแพร่ภาพวิดีโอ</vt:lpstr>
      <vt:lpstr>HDTV ในประเทศไทย </vt:lpstr>
      <vt:lpstr>Scanning illustrated</vt:lpstr>
      <vt:lpstr>ชนิดของการสแกน (Type of Scanning)</vt:lpstr>
      <vt:lpstr>Progressive Scan</vt:lpstr>
      <vt:lpstr>Interlaced Scan</vt:lpstr>
      <vt:lpstr>Digital Video Resolutions</vt:lpstr>
      <vt:lpstr>การผลิตวิดีโอ</vt:lpstr>
      <vt:lpstr>ขั้นตอนการผลิตวิดีโอ</vt:lpstr>
      <vt:lpstr>ขั้นตอนการผลิตวิดีโอ</vt:lpstr>
      <vt:lpstr>ขั้นตอนการผลิตวิดีโอ</vt:lpstr>
      <vt:lpstr>ขั้นตอนการผลิตวิดีโอ</vt:lpstr>
      <vt:lpstr>ขั้นตอนการผลิตวิดีโอ</vt:lpstr>
      <vt:lpstr>ขั้นตอนการผลิตวิดีโอ</vt:lpstr>
      <vt:lpstr>รูปแบบการบีบอัดไฟล์วิดีโอ</vt:lpstr>
      <vt:lpstr>รูปแบบการบีบอัดไฟล์วิดีโอ</vt:lpstr>
      <vt:lpstr>รูปแบบการบีบอัดไฟล์วิดีโอ</vt:lpstr>
      <vt:lpstr>รูปแบบการบีบอัดไฟล์วิดีโอ</vt:lpstr>
      <vt:lpstr>รูปแบบการบีบอัดไฟล์วิดีโอ</vt:lpstr>
      <vt:lpstr>รูปแบบการบีบอัดไฟล์วิดีโอ</vt:lpstr>
      <vt:lpstr>รูปแบบการบีบอัดไฟล์วิดีโอ</vt:lpstr>
      <vt:lpstr>รูปแบบไฟล์วิดีโอ (Video File Format)</vt:lpstr>
      <vt:lpstr>รูปแบบไฟล์วิดีโอ (Video File Format)</vt:lpstr>
      <vt:lpstr>รูปแบบไฟล์วิดีโอ (Video File Format)</vt:lpstr>
      <vt:lpstr>The End</vt:lpstr>
    </vt:vector>
  </TitlesOfParts>
  <Company>KMUTNB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วิดีโอ (Video Media)</dc:title>
  <dc:creator>Jeerasak Numpradit</dc:creator>
  <cp:lastModifiedBy>naorung</cp:lastModifiedBy>
  <cp:revision>88</cp:revision>
  <dcterms:created xsi:type="dcterms:W3CDTF">2010-08-26T09:09:08Z</dcterms:created>
  <dcterms:modified xsi:type="dcterms:W3CDTF">2014-02-08T04:26:43Z</dcterms:modified>
</cp:coreProperties>
</file>